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56" r:id="rId2"/>
    <p:sldId id="257" r:id="rId3"/>
    <p:sldId id="285" r:id="rId4"/>
    <p:sldId id="273" r:id="rId5"/>
    <p:sldId id="274" r:id="rId6"/>
    <p:sldId id="287" r:id="rId7"/>
    <p:sldId id="288" r:id="rId8"/>
    <p:sldId id="276" r:id="rId9"/>
    <p:sldId id="290" r:id="rId10"/>
    <p:sldId id="291" r:id="rId11"/>
    <p:sldId id="293" r:id="rId12"/>
    <p:sldId id="278" r:id="rId13"/>
    <p:sldId id="258" r:id="rId14"/>
    <p:sldId id="260" r:id="rId15"/>
    <p:sldId id="266" r:id="rId16"/>
    <p:sldId id="269"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8" d="100"/>
          <a:sy n="78" d="100"/>
        </p:scale>
        <p:origin x="64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fld id="{48A87A34-81AB-432B-8DAE-1953F412C126}" type="datetimeFigureOut">
              <a:rPr lang="en-US" smtClean="0"/>
              <a:pPr/>
              <a:t>4/3/2026</a:t>
            </a:fld>
            <a:endParaRPr lang="en-US" dirty="0"/>
          </a:p>
        </p:txBody>
      </p:sp>
      <p:sp>
        <p:nvSpPr>
          <p:cNvPr id="18" name="Нижний колонтитул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endParaRPr lang="en-US" dirty="0"/>
          </a:p>
        </p:txBody>
      </p:sp>
      <p:sp>
        <p:nvSpPr>
          <p:cNvPr id="29" name="Номер слайда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6D22F896-40B5-4ADD-8801-0D06FADFA09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37600" y="274956"/>
            <a:ext cx="2032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43"/>
            <a:ext cx="8026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5657088" y="6557946"/>
            <a:ext cx="2669952" cy="226902"/>
          </a:xfrm>
        </p:spPr>
        <p:txBody>
          <a:bodyPr/>
          <a:lstStyle/>
          <a:p>
            <a:fld id="{48A87A34-81AB-432B-8DAE-1953F412C126}" type="datetimeFigureOut">
              <a:rPr lang="en-US" smtClean="0"/>
              <a:pPr/>
              <a:t>4/3/2026</a:t>
            </a:fld>
            <a:endParaRPr lang="en-US" dirty="0"/>
          </a:p>
        </p:txBody>
      </p:sp>
      <p:sp>
        <p:nvSpPr>
          <p:cNvPr id="5" name="Нижний колонтитул 4"/>
          <p:cNvSpPr>
            <a:spLocks noGrp="1"/>
          </p:cNvSpPr>
          <p:nvPr>
            <p:ph type="ftr" sz="quarter" idx="11"/>
          </p:nvPr>
        </p:nvSpPr>
        <p:spPr>
          <a:xfrm>
            <a:off x="609600" y="6556248"/>
            <a:ext cx="4876800" cy="228600"/>
          </a:xfrm>
        </p:spPr>
        <p:txBody>
          <a:bodyPr/>
          <a:lstStyle/>
          <a:p>
            <a:endParaRPr lang="en-US" dirty="0"/>
          </a:p>
        </p:txBody>
      </p:sp>
      <p:sp>
        <p:nvSpPr>
          <p:cNvPr id="6" name="Номер слайда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fld id="{48A87A34-81AB-432B-8DAE-1953F412C126}" type="datetimeFigureOut">
              <a:rPr lang="en-US" smtClean="0"/>
              <a:pPr/>
              <a:t>4/3/2026</a:t>
            </a:fld>
            <a:endParaRPr lang="en-US" dirty="0"/>
          </a:p>
        </p:txBody>
      </p:sp>
      <p:sp>
        <p:nvSpPr>
          <p:cNvPr id="5" name="Нижний колонтитул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endParaRPr lang="en-US" dirty="0"/>
          </a:p>
        </p:txBody>
      </p:sp>
      <p:sp>
        <p:nvSpPr>
          <p:cNvPr id="6" name="Номер слайда 5"/>
          <p:cNvSpPr>
            <a:spLocks noGrp="1"/>
          </p:cNvSpPr>
          <p:nvPr>
            <p:ph type="sldNum" sz="quarter" idx="12"/>
          </p:nvPr>
        </p:nvSpPr>
        <p:spPr>
          <a:xfrm>
            <a:off x="8978603" y="6555112"/>
            <a:ext cx="784448" cy="228600"/>
          </a:xfrm>
        </p:spPr>
        <p:txBody>
          <a:bodyPr/>
          <a:lstStyle/>
          <a:p>
            <a:fld id="{6D22F896-40B5-4ADD-8801-0D06FADFA09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48A87A34-81AB-432B-8DAE-1953F412C126}" type="datetimeFigureOut">
              <a:rPr lang="en-US" smtClean="0"/>
              <a:pPr/>
              <a:t>4/3/2026</a:t>
            </a:fld>
            <a:endParaRPr lang="en-US"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Номер слайда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48A87A34-81AB-432B-8DAE-1953F412C126}" type="datetimeFigureOut">
              <a:rPr lang="en-US" smtClean="0"/>
              <a:pPr/>
              <a:t>4/3/2026</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Рисунок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10871200" y="0"/>
            <a:ext cx="13208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609600" y="1609416"/>
            <a:ext cx="9652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fld id="{48A87A34-81AB-432B-8DAE-1953F412C126}" type="datetimeFigureOut">
              <a:rPr lang="en-US" smtClean="0"/>
              <a:pPr/>
              <a:t>4/3/2026</a:t>
            </a:fld>
            <a:endParaRPr lang="en-US" dirty="0"/>
          </a:p>
        </p:txBody>
      </p:sp>
      <p:sp>
        <p:nvSpPr>
          <p:cNvPr id="4" name="Нижний колонтитул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Номер слайда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8973" y="0"/>
            <a:ext cx="8689976" cy="2509213"/>
          </a:xfrm>
        </p:spPr>
        <p:txBody>
          <a:bodyPr>
            <a:normAutofit/>
          </a:bodyPr>
          <a:lstStyle/>
          <a:p>
            <a:pPr algn="ctr"/>
            <a:r>
              <a:rPr lang="ru-RU" sz="4400" cap="none" dirty="0" smtClean="0">
                <a:solidFill>
                  <a:schemeClr val="tx1"/>
                </a:solidFill>
                <a:latin typeface="Times New Roman" panose="02020603050405020304" pitchFamily="18" charset="0"/>
                <a:cs typeface="Times New Roman" panose="02020603050405020304" pitchFamily="18" charset="0"/>
              </a:rPr>
              <a:t>Профилактика </a:t>
            </a:r>
            <a:r>
              <a:rPr lang="ru-RU" sz="4400" cap="none" dirty="0" err="1" smtClean="0">
                <a:solidFill>
                  <a:schemeClr val="tx1"/>
                </a:solidFill>
                <a:latin typeface="Times New Roman" panose="02020603050405020304" pitchFamily="18" charset="0"/>
                <a:cs typeface="Times New Roman" panose="02020603050405020304" pitchFamily="18" charset="0"/>
              </a:rPr>
              <a:t>Самоповреждающего</a:t>
            </a:r>
            <a:r>
              <a:rPr lang="ru-RU" sz="4400" cap="none" dirty="0" smtClean="0">
                <a:solidFill>
                  <a:schemeClr val="tx1"/>
                </a:solidFill>
                <a:latin typeface="Times New Roman" panose="02020603050405020304" pitchFamily="18" charset="0"/>
                <a:cs typeface="Times New Roman" panose="02020603050405020304" pitchFamily="18" charset="0"/>
              </a:rPr>
              <a:t> </a:t>
            </a:r>
            <a:r>
              <a:rPr lang="ru-RU" sz="4400" cap="none" dirty="0" smtClean="0">
                <a:solidFill>
                  <a:schemeClr val="tx1"/>
                </a:solidFill>
                <a:latin typeface="Times New Roman" panose="02020603050405020304" pitchFamily="18" charset="0"/>
                <a:cs typeface="Times New Roman" panose="02020603050405020304" pitchFamily="18" charset="0"/>
              </a:rPr>
              <a:t>поведения несовершеннолетних  </a:t>
            </a:r>
            <a:r>
              <a:rPr lang="ru-RU" sz="4400" cap="none" dirty="0" smtClean="0">
                <a:solidFill>
                  <a:schemeClr val="tx1"/>
                </a:solidFill>
                <a:latin typeface="Times New Roman" panose="02020603050405020304" pitchFamily="18" charset="0"/>
                <a:cs typeface="Times New Roman" panose="02020603050405020304" pitchFamily="18" charset="0"/>
              </a:rPr>
              <a:t>(</a:t>
            </a:r>
            <a:r>
              <a:rPr lang="ru-RU" sz="4400" cap="none" dirty="0" err="1" smtClean="0">
                <a:solidFill>
                  <a:schemeClr val="tx1"/>
                </a:solidFill>
                <a:latin typeface="Times New Roman" panose="02020603050405020304" pitchFamily="18" charset="0"/>
                <a:cs typeface="Times New Roman" panose="02020603050405020304" pitchFamily="18" charset="0"/>
              </a:rPr>
              <a:t>Селфхарм</a:t>
            </a:r>
            <a:r>
              <a:rPr lang="ru-RU" sz="4400" cap="none" dirty="0" smtClean="0">
                <a:solidFill>
                  <a:schemeClr val="tx1"/>
                </a:solidFill>
                <a:latin typeface="Times New Roman" panose="02020603050405020304" pitchFamily="18" charset="0"/>
                <a:cs typeface="Times New Roman" panose="02020603050405020304" pitchFamily="18" charset="0"/>
              </a:rPr>
              <a:t>)</a:t>
            </a:r>
            <a:endParaRPr lang="ru-RU" sz="4400" b="1" cap="none"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868634" y="4369981"/>
            <a:ext cx="4986668" cy="1286540"/>
          </a:xfrm>
        </p:spPr>
        <p:txBody>
          <a:bodyPr>
            <a:normAutofit/>
          </a:bodyPr>
          <a:lstStyle/>
          <a:p>
            <a:pPr algn="r"/>
            <a:r>
              <a:rPr lang="ru-RU" b="1" cap="none" dirty="0" smtClean="0">
                <a:solidFill>
                  <a:schemeClr val="bg2">
                    <a:lumMod val="50000"/>
                  </a:schemeClr>
                </a:solidFill>
                <a:latin typeface="Times New Roman" panose="02020603050405020304" pitchFamily="18" charset="0"/>
                <a:cs typeface="Times New Roman" panose="02020603050405020304" pitchFamily="18" charset="0"/>
              </a:rPr>
              <a:t> </a:t>
            </a:r>
            <a:endParaRPr lang="ru-RU" b="1" dirty="0">
              <a:solidFill>
                <a:schemeClr val="bg2">
                  <a:lumMod val="50000"/>
                </a:schemeClr>
              </a:solidFill>
              <a:latin typeface="Times New Roman" panose="02020603050405020304" pitchFamily="18" charset="0"/>
              <a:cs typeface="Times New Roman" panose="02020603050405020304" pitchFamily="18" charset="0"/>
            </a:endParaRPr>
          </a:p>
        </p:txBody>
      </p:sp>
      <p:pic>
        <p:nvPicPr>
          <p:cNvPr id="25602" name="Picture 2" descr="Picture background"/>
          <p:cNvPicPr>
            <a:picLocks noChangeAspect="1" noChangeArrowheads="1"/>
          </p:cNvPicPr>
          <p:nvPr/>
        </p:nvPicPr>
        <p:blipFill>
          <a:blip r:embed="rId2"/>
          <a:srcRect/>
          <a:stretch>
            <a:fillRect/>
          </a:stretch>
        </p:blipFill>
        <p:spPr bwMode="auto">
          <a:xfrm>
            <a:off x="901338" y="3148149"/>
            <a:ext cx="4757510" cy="3291840"/>
          </a:xfrm>
          <a:prstGeom prst="rect">
            <a:avLst/>
          </a:prstGeom>
          <a:noFill/>
        </p:spPr>
      </p:pic>
      <p:sp>
        <p:nvSpPr>
          <p:cNvPr id="5" name="Прямоугольник 4"/>
          <p:cNvSpPr/>
          <p:nvPr/>
        </p:nvSpPr>
        <p:spPr>
          <a:xfrm>
            <a:off x="9026435" y="5512525"/>
            <a:ext cx="2901853" cy="923330"/>
          </a:xfrm>
          <a:prstGeom prst="rect">
            <a:avLst/>
          </a:prstGeom>
        </p:spPr>
        <p:txBody>
          <a:bodyPr wrap="square">
            <a:spAutoFit/>
          </a:bodyPr>
          <a:lstStyle/>
          <a:p>
            <a:r>
              <a:rPr lang="ru-RU" dirty="0" smtClean="0"/>
              <a:t>Подготовила: </a:t>
            </a:r>
          </a:p>
          <a:p>
            <a:r>
              <a:rPr lang="ru-RU" dirty="0" smtClean="0"/>
              <a:t>Социальный педагог</a:t>
            </a:r>
          </a:p>
          <a:p>
            <a:r>
              <a:rPr lang="ru-RU" dirty="0" smtClean="0"/>
              <a:t>Шишкова В.В.</a:t>
            </a:r>
            <a:endParaRPr lang="ru-RU" dirty="0"/>
          </a:p>
        </p:txBody>
      </p:sp>
    </p:spTree>
    <p:extLst>
      <p:ext uri="{BB962C8B-B14F-4D97-AF65-F5344CB8AC3E}">
        <p14:creationId xmlns:p14="http://schemas.microsoft.com/office/powerpoint/2010/main" val="514596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Как общаться с ребенком, который находится в состоянии стресса</a:t>
            </a:r>
            <a:endParaRPr lang="ru-RU" dirty="0">
              <a:solidFill>
                <a:schemeClr val="tx1"/>
              </a:solidFill>
            </a:endParaRPr>
          </a:p>
        </p:txBody>
      </p:sp>
      <p:sp>
        <p:nvSpPr>
          <p:cNvPr id="3" name="Содержимое 2"/>
          <p:cNvSpPr>
            <a:spLocks noGrp="1"/>
          </p:cNvSpPr>
          <p:nvPr>
            <p:ph idx="1"/>
          </p:nvPr>
        </p:nvSpPr>
        <p:spPr/>
        <p:txBody>
          <a:bodyPr>
            <a:normAutofit fontScale="85000" lnSpcReduction="20000"/>
          </a:bodyPr>
          <a:lstStyle/>
          <a:p>
            <a:pPr>
              <a:buNone/>
            </a:pPr>
            <a:r>
              <a:rPr lang="ru-RU" dirty="0" smtClean="0"/>
              <a:t>• Говорить с ребенком в поддерживающей манере. </a:t>
            </a:r>
          </a:p>
          <a:p>
            <a:pPr>
              <a:buNone/>
            </a:pPr>
            <a:r>
              <a:rPr lang="ru-RU" dirty="0" smtClean="0"/>
              <a:t>	Дать ему понять, что вы хотите ему помочь, что вы на его стороне. </a:t>
            </a:r>
          </a:p>
          <a:p>
            <a:pPr>
              <a:buNone/>
            </a:pPr>
            <a:r>
              <a:rPr lang="ru-RU" dirty="0" smtClean="0"/>
              <a:t>• Дать понять, что к переживаниям ребенка относятся серьезно, готовы внимательно его выслушать без оценок и обвинений. </a:t>
            </a:r>
          </a:p>
          <a:p>
            <a:pPr>
              <a:buNone/>
            </a:pPr>
            <a:r>
              <a:rPr lang="ru-RU" dirty="0" smtClean="0"/>
              <a:t>• Понять эмоции ребенка и убедиться, что поняли их правильно. Уместно использование поддерживающих фраз (например, «Я понимаю, что тебе было тяжело») и уточняющих фраз (например, «Правильно ли я понимаю…»). </a:t>
            </a:r>
          </a:p>
          <a:p>
            <a:pPr>
              <a:buNone/>
            </a:pPr>
            <a:r>
              <a:rPr lang="ru-RU" dirty="0" smtClean="0"/>
              <a:t>• По возможности проговорить пути решения проблем и преодоления причин переживаний ребенка. Если это не получается сделать сразу - выразить готовность поддержки, убедить, что все проблемы имеют какое-то разумное решение, и что так или иначе вы вместе найдете решение. </a:t>
            </a:r>
          </a:p>
          <a:p>
            <a:pPr>
              <a:buNone/>
            </a:pPr>
            <a:r>
              <a:rPr lang="ru-RU" dirty="0" smtClean="0"/>
              <a:t>• Убедить обратиться за психологической помощью.</a:t>
            </a:r>
          </a:p>
          <a:p>
            <a:pPr>
              <a:buNone/>
            </a:pPr>
            <a:r>
              <a:rPr lang="ru-RU" dirty="0" smtClean="0"/>
              <a:t> Только специалист может оценить степень серьезности проблем ребенка, объем и характер необходимой помощи. </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chemeClr val="tx1"/>
                </a:solidFill>
              </a:rPr>
              <a:t>Распространенные ошибки воспитания </a:t>
            </a:r>
            <a:endParaRPr lang="ru-RU" dirty="0">
              <a:solidFill>
                <a:schemeClr val="tx1"/>
              </a:solidFill>
            </a:endParaRPr>
          </a:p>
        </p:txBody>
      </p:sp>
      <p:sp>
        <p:nvSpPr>
          <p:cNvPr id="3" name="Содержимое 2"/>
          <p:cNvSpPr>
            <a:spLocks noGrp="1"/>
          </p:cNvSpPr>
          <p:nvPr>
            <p:ph sz="half" idx="1"/>
          </p:nvPr>
        </p:nvSpPr>
        <p:spPr/>
        <p:txBody>
          <a:bodyPr>
            <a:normAutofit fontScale="77500" lnSpcReduction="20000"/>
          </a:bodyPr>
          <a:lstStyle/>
          <a:p>
            <a:pPr>
              <a:buNone/>
            </a:pPr>
            <a:r>
              <a:rPr lang="ru-RU" dirty="0" smtClean="0"/>
              <a:t>• Долгие разлуки с ребенком без объяснения ему, что его любят, а разлука связана с определенными обстоятельствами </a:t>
            </a:r>
          </a:p>
          <a:p>
            <a:pPr>
              <a:buNone/>
            </a:pPr>
            <a:r>
              <a:rPr lang="ru-RU" dirty="0" smtClean="0"/>
              <a:t>• Эмоциональная холодность родителей </a:t>
            </a:r>
          </a:p>
          <a:p>
            <a:pPr>
              <a:buNone/>
            </a:pPr>
            <a:r>
              <a:rPr lang="ru-RU" dirty="0" smtClean="0"/>
              <a:t>• Игнорирование и обесценивание эмоций и желаний ребенка </a:t>
            </a:r>
          </a:p>
          <a:p>
            <a:pPr>
              <a:buNone/>
            </a:pPr>
            <a:r>
              <a:rPr lang="ru-RU" dirty="0" smtClean="0"/>
              <a:t>• Оценивание ребенка, сравнение его с другими </a:t>
            </a:r>
          </a:p>
          <a:p>
            <a:pPr>
              <a:buNone/>
            </a:pPr>
            <a:r>
              <a:rPr lang="ru-RU" dirty="0" smtClean="0"/>
              <a:t>• Связывание любви к ребенку с его поведением, успехами или особенностями</a:t>
            </a:r>
            <a:endParaRPr lang="ru-RU" dirty="0"/>
          </a:p>
        </p:txBody>
      </p:sp>
      <p:sp>
        <p:nvSpPr>
          <p:cNvPr id="4" name="Содержимое 3"/>
          <p:cNvSpPr>
            <a:spLocks noGrp="1"/>
          </p:cNvSpPr>
          <p:nvPr>
            <p:ph sz="half" idx="2"/>
          </p:nvPr>
        </p:nvSpPr>
        <p:spPr/>
        <p:txBody>
          <a:bodyPr>
            <a:normAutofit fontScale="77500" lnSpcReduction="20000"/>
          </a:bodyPr>
          <a:lstStyle/>
          <a:p>
            <a:pPr>
              <a:buNone/>
            </a:pPr>
            <a:r>
              <a:rPr lang="ru-RU" dirty="0" smtClean="0"/>
              <a:t>• Неконструктивная критика, нацеленная на унижение </a:t>
            </a:r>
          </a:p>
          <a:p>
            <a:pPr>
              <a:buNone/>
            </a:pPr>
            <a:r>
              <a:rPr lang="ru-RU" dirty="0" smtClean="0"/>
              <a:t>• Слова о никчемности ребенка </a:t>
            </a:r>
          </a:p>
          <a:p>
            <a:pPr>
              <a:buNone/>
            </a:pPr>
            <a:r>
              <a:rPr lang="ru-RU" dirty="0" smtClean="0"/>
              <a:t>• Слежка, </a:t>
            </a:r>
            <a:r>
              <a:rPr lang="ru-RU" dirty="0" err="1" smtClean="0"/>
              <a:t>гиперконтроль</a:t>
            </a:r>
            <a:r>
              <a:rPr lang="ru-RU" dirty="0" smtClean="0"/>
              <a:t> </a:t>
            </a:r>
          </a:p>
          <a:p>
            <a:pPr>
              <a:buNone/>
            </a:pPr>
            <a:r>
              <a:rPr lang="ru-RU" dirty="0" smtClean="0"/>
              <a:t>• Оскорбления, унижения </a:t>
            </a:r>
          </a:p>
          <a:p>
            <a:pPr>
              <a:buNone/>
            </a:pPr>
            <a:r>
              <a:rPr lang="ru-RU" dirty="0" smtClean="0"/>
              <a:t>• Физическое насилие</a:t>
            </a:r>
            <a:endParaRPr lang="ru-RU" dirty="0"/>
          </a:p>
        </p:txBody>
      </p:sp>
      <p:pic>
        <p:nvPicPr>
          <p:cNvPr id="1026" name="Picture 2" descr="Picture background"/>
          <p:cNvPicPr>
            <a:picLocks noChangeAspect="1" noChangeArrowheads="1"/>
          </p:cNvPicPr>
          <p:nvPr/>
        </p:nvPicPr>
        <p:blipFill>
          <a:blip r:embed="rId2"/>
          <a:srcRect/>
          <a:stretch>
            <a:fillRect/>
          </a:stretch>
        </p:blipFill>
        <p:spPr bwMode="auto">
          <a:xfrm>
            <a:off x="6321243" y="4167051"/>
            <a:ext cx="4351111" cy="2481943"/>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Что делать родителю, подозревающему </a:t>
            </a:r>
            <a:r>
              <a:rPr lang="ru-RU" dirty="0" err="1" smtClean="0">
                <a:solidFill>
                  <a:schemeClr val="tx1"/>
                </a:solidFill>
              </a:rPr>
              <a:t>самоповреждающее</a:t>
            </a:r>
            <a:r>
              <a:rPr lang="ru-RU" dirty="0" smtClean="0">
                <a:solidFill>
                  <a:schemeClr val="tx1"/>
                </a:solidFill>
              </a:rPr>
              <a:t> поведение</a:t>
            </a:r>
            <a:r>
              <a:rPr lang="en-US" dirty="0" smtClean="0">
                <a:solidFill>
                  <a:schemeClr val="tx1"/>
                </a:solidFill>
              </a:rPr>
              <a:t>?</a:t>
            </a:r>
            <a:endParaRPr lang="ru-RU" dirty="0">
              <a:solidFill>
                <a:schemeClr val="tx1"/>
              </a:solidFill>
            </a:endParaRPr>
          </a:p>
        </p:txBody>
      </p:sp>
      <p:sp>
        <p:nvSpPr>
          <p:cNvPr id="3" name="Содержимое 2"/>
          <p:cNvSpPr>
            <a:spLocks noGrp="1"/>
          </p:cNvSpPr>
          <p:nvPr>
            <p:ph idx="1"/>
          </p:nvPr>
        </p:nvSpPr>
        <p:spPr/>
        <p:txBody>
          <a:bodyPr>
            <a:normAutofit fontScale="77500" lnSpcReduction="20000"/>
          </a:bodyPr>
          <a:lstStyle/>
          <a:p>
            <a:pPr>
              <a:buNone/>
            </a:pPr>
            <a:r>
              <a:rPr lang="ru-RU" dirty="0" smtClean="0"/>
              <a:t>   		 1. Иногда первая реакция родителя – задавать ребёнку вопросы, однако</a:t>
            </a:r>
            <a:br>
              <a:rPr lang="ru-RU" dirty="0" smtClean="0"/>
            </a:br>
            <a:r>
              <a:rPr lang="ru-RU" dirty="0" smtClean="0"/>
              <a:t>это может быть расценено как нападение и ребёнок станет ещё более</a:t>
            </a:r>
            <a:br>
              <a:rPr lang="ru-RU" dirty="0" smtClean="0"/>
            </a:br>
            <a:r>
              <a:rPr lang="ru-RU" dirty="0" smtClean="0"/>
              <a:t>закрытым и замкнутым. Безусловно, следует обратиться к профессионалу.</a:t>
            </a:r>
            <a:br>
              <a:rPr lang="ru-RU" dirty="0" smtClean="0"/>
            </a:br>
            <a:r>
              <a:rPr lang="ru-RU" dirty="0" smtClean="0"/>
              <a:t>	2. Еще раз дайте подростку понять, что Вы его любите (вне зависимости от</a:t>
            </a:r>
            <a:br>
              <a:rPr lang="ru-RU" dirty="0" smtClean="0"/>
            </a:br>
            <a:r>
              <a:rPr lang="ru-RU" dirty="0" smtClean="0"/>
              <a:t>конкретных фактов его поведения). Не важно, можете ли Вы разрешить</a:t>
            </a:r>
            <a:br>
              <a:rPr lang="ru-RU" dirty="0" smtClean="0"/>
            </a:br>
            <a:r>
              <a:rPr lang="ru-RU" dirty="0" smtClean="0"/>
              <a:t>проблему подростка немедленно – важно, чтобы тот знал, что любим, и</a:t>
            </a:r>
            <a:br>
              <a:rPr lang="ru-RU" dirty="0" smtClean="0"/>
            </a:br>
            <a:r>
              <a:rPr lang="ru-RU" dirty="0" smtClean="0"/>
              <a:t>принимаем родителем, и что тот не стыдится, даже если ребенок ведет</a:t>
            </a:r>
            <a:br>
              <a:rPr lang="ru-RU" dirty="0" smtClean="0"/>
            </a:br>
            <a:r>
              <a:rPr lang="ru-RU" dirty="0" smtClean="0"/>
              <a:t>себя так, покрывая свое тело порезами и ожогами.</a:t>
            </a:r>
            <a:br>
              <a:rPr lang="ru-RU" dirty="0" smtClean="0"/>
            </a:br>
            <a:r>
              <a:rPr lang="ru-RU" dirty="0" smtClean="0"/>
              <a:t>	</a:t>
            </a:r>
            <a:r>
              <a:rPr lang="ru-RU" b="1" dirty="0" smtClean="0"/>
              <a:t> </a:t>
            </a:r>
            <a:r>
              <a:rPr lang="ru-RU" dirty="0" smtClean="0"/>
              <a:t>3. Подростки, склонные к самоповреждениям, часто не готовы, не могут говорить на эту тему, при попытках взрослых начать разговор –</a:t>
            </a:r>
            <a:br>
              <a:rPr lang="ru-RU" dirty="0" smtClean="0"/>
            </a:br>
            <a:r>
              <a:rPr lang="ru-RU" dirty="0" smtClean="0"/>
              <a:t>отмалчиваются. Не стоит заставлять их в приказном тоне – это только</a:t>
            </a:r>
            <a:br>
              <a:rPr lang="ru-RU" dirty="0" smtClean="0"/>
            </a:br>
            <a:r>
              <a:rPr lang="ru-RU" dirty="0" smtClean="0"/>
              <a:t>усилит уже имеющиеся проблемы.</a:t>
            </a:r>
            <a:br>
              <a:rPr lang="ru-RU" dirty="0" smtClean="0"/>
            </a:br>
            <a:r>
              <a:rPr lang="ru-RU" dirty="0" smtClean="0"/>
              <a:t>	4. При наличии хорошо налаженных контактов со школой, сообщите о ситуации классному руководителю, социальному педагогу или школьному психологу, если он есть в школе. Совместно родителю вместе с сотрудниками школы будет легче следить за поведением ребенка</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4" y="1"/>
            <a:ext cx="10364451" cy="1222744"/>
          </a:xfrm>
        </p:spPr>
        <p:txBody>
          <a:bodyPr>
            <a:normAutofit/>
          </a:bodyPr>
          <a:lstStyle/>
          <a:p>
            <a:pPr algn="ctr"/>
            <a:r>
              <a:rPr lang="ru-RU" sz="4000" b="1" cap="none" dirty="0" smtClean="0">
                <a:solidFill>
                  <a:schemeClr val="accent1">
                    <a:lumMod val="50000"/>
                  </a:schemeClr>
                </a:solidFill>
                <a:latin typeface="Times New Roman" panose="02020603050405020304" pitchFamily="18" charset="0"/>
                <a:cs typeface="Times New Roman" panose="02020603050405020304" pitchFamily="18" charset="0"/>
              </a:rPr>
              <a:t>Неполезные фразы</a:t>
            </a:r>
            <a:endParaRPr lang="ru-RU" sz="4000" b="1" cap="none"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14399" y="1489166"/>
            <a:ext cx="10363826" cy="4493623"/>
          </a:xfrm>
        </p:spPr>
        <p:txBody>
          <a:bodyPr>
            <a:noAutofit/>
          </a:bodyPr>
          <a:lstStyle/>
          <a:p>
            <a:pPr>
              <a:buFont typeface="Times New Roman" panose="02020603050405020304" pitchFamily="18" charset="0"/>
              <a:buChar char="–"/>
            </a:pPr>
            <a:r>
              <a:rPr lang="ru-RU" sz="2400" cap="none" dirty="0" smtClean="0">
                <a:latin typeface="Times New Roman" panose="02020603050405020304" pitchFamily="18" charset="0"/>
                <a:cs typeface="Times New Roman" panose="02020603050405020304" pitchFamily="18" charset="0"/>
              </a:rPr>
              <a:t>Все в твоей голове;</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Не выдумывай проблемы из ничего;</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Возьми себя в руки;</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Все же как-то справляются, и ты тоже давай;</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Просто смотри на вещи оптимистичнее;</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В твоей жизни так много других вещей, а ты все про одно;</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Перестань прикидываться сумасшедшим;</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Да что с тобой такое? </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Тебе уже давно должно было полегчать;</a:t>
            </a:r>
          </a:p>
          <a:p>
            <a:pPr>
              <a:buFont typeface="Symbol" panose="05050102010706020507" pitchFamily="18" charset="2"/>
              <a:buChar char="-"/>
            </a:pPr>
            <a:r>
              <a:rPr lang="ru-RU" sz="2400" cap="none" dirty="0" smtClean="0">
                <a:latin typeface="Times New Roman" panose="02020603050405020304" pitchFamily="18" charset="0"/>
                <a:cs typeface="Times New Roman" panose="02020603050405020304" pitchFamily="18" charset="0"/>
              </a:rPr>
              <a:t>Это подростковой кризис — перетерпи.</a:t>
            </a:r>
            <a:endParaRPr lang="ru-RU"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356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4000" b="1" cap="none" dirty="0" smtClean="0">
                <a:solidFill>
                  <a:schemeClr val="accent1">
                    <a:lumMod val="50000"/>
                  </a:schemeClr>
                </a:solidFill>
                <a:latin typeface="Times New Roman" panose="02020603050405020304" pitchFamily="18" charset="0"/>
                <a:cs typeface="Times New Roman" panose="02020603050405020304" pitchFamily="18" charset="0"/>
              </a:rPr>
              <a:t>Полезные фразы</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94527" y="1527120"/>
            <a:ext cx="10363826" cy="4894945"/>
          </a:xfrm>
        </p:spPr>
        <p:txBody>
          <a:bodyPr>
            <a:normAutofit/>
          </a:bodyPr>
          <a:lstStyle/>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Ты не одинок;</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Я рядом с тобой;</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Ты не плохой;</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Возможно, я не до конца понимаю, что ты чувствуешь, но я волнуюсь о тебе и хочу помочь;</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Ты для меня много значишь, и мне небезразлична твоя жизнь;</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Похоже, что у тебя сильные переживания и трудности на пути;</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Я всегда готов тебя поддержать и помочь;</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Я бы хотел понять больше про тебя и твое состояние;</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Если ты захочешь — я могу дать совет;</a:t>
            </a:r>
          </a:p>
          <a:p>
            <a:pPr>
              <a:buFont typeface="Symbol" panose="05050102010706020507" pitchFamily="18" charset="2"/>
              <a:buChar char="-"/>
            </a:pPr>
            <a:r>
              <a:rPr lang="ru-RU" sz="2200" cap="none" dirty="0" smtClean="0">
                <a:latin typeface="Times New Roman" panose="02020603050405020304" pitchFamily="18" charset="0"/>
                <a:cs typeface="Times New Roman" panose="02020603050405020304" pitchFamily="18" charset="0"/>
              </a:rPr>
              <a:t>Я верю, что мы разберемся с этими трудностями вместе.</a:t>
            </a:r>
          </a:p>
          <a:p>
            <a:endParaRPr lang="ru-RU" dirty="0"/>
          </a:p>
        </p:txBody>
      </p:sp>
    </p:spTree>
    <p:extLst>
      <p:ext uri="{BB962C8B-B14F-4D97-AF65-F5344CB8AC3E}">
        <p14:creationId xmlns:p14="http://schemas.microsoft.com/office/powerpoint/2010/main" val="2383947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1093325"/>
          </a:xfrm>
        </p:spPr>
        <p:txBody>
          <a:bodyPr>
            <a:normAutofit/>
          </a:bodyPr>
          <a:lstStyle/>
          <a:p>
            <a:pPr algn="ctr"/>
            <a:r>
              <a:rPr lang="ru-RU" b="1" cap="none" dirty="0" smtClean="0">
                <a:solidFill>
                  <a:schemeClr val="accent1">
                    <a:lumMod val="50000"/>
                  </a:schemeClr>
                </a:solidFill>
                <a:latin typeface="Times New Roman" panose="02020603050405020304" pitchFamily="18" charset="0"/>
                <a:cs typeface="Times New Roman" panose="02020603050405020304" pitchFamily="18" charset="0"/>
              </a:rPr>
              <a:t>Чего НЕЛЬЗЯ делать</a:t>
            </a:r>
            <a:endParaRPr lang="ru-RU" b="1" cap="none"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13774" y="1913861"/>
            <a:ext cx="10363826" cy="2923954"/>
          </a:xfrm>
        </p:spPr>
        <p:txBody>
          <a:bodyPr/>
          <a:lstStyle/>
          <a:p>
            <a:pPr>
              <a:lnSpc>
                <a:spcPts val="1845"/>
              </a:lnSpc>
              <a:spcAft>
                <a:spcPts val="1200"/>
              </a:spcAft>
              <a:buSzPts val="1000"/>
              <a:buFont typeface="Symbol" panose="05050102010706020507" pitchFamily="18" charset="2"/>
              <a:buChar char="-"/>
              <a:tabLst>
                <a:tab pos="457200" algn="l"/>
              </a:tabLst>
            </a:pPr>
            <a:r>
              <a:rPr lang="ru-RU" sz="2400" cap="none" dirty="0" smtClean="0">
                <a:latin typeface="Times New Roman" panose="02020603050405020304" pitchFamily="18" charset="0"/>
                <a:ea typeface="Times New Roman" panose="02020603050405020304" pitchFamily="18" charset="0"/>
                <a:cs typeface="Times New Roman" panose="02020603050405020304" pitchFamily="18" charset="0"/>
              </a:rPr>
              <a:t>Обвинять, угрожать наказанием – это лишь усугубит проблему;</a:t>
            </a:r>
          </a:p>
          <a:p>
            <a:pPr lvl="0">
              <a:lnSpc>
                <a:spcPts val="1845"/>
              </a:lnSpc>
              <a:spcAft>
                <a:spcPts val="1200"/>
              </a:spcAft>
              <a:buSzPts val="1000"/>
              <a:buFont typeface="Times New Roman" panose="02020603050405020304" pitchFamily="18" charset="0"/>
              <a:buChar char="–"/>
              <a:tabLst>
                <a:tab pos="457200" algn="l"/>
              </a:tabLst>
            </a:pPr>
            <a:r>
              <a:rPr lang="ru-RU" sz="2400" cap="none" dirty="0" smtClean="0">
                <a:latin typeface="Times New Roman" panose="02020603050405020304" pitchFamily="18" charset="0"/>
                <a:ea typeface="Times New Roman" panose="02020603050405020304" pitchFamily="18" charset="0"/>
                <a:cs typeface="Times New Roman" panose="02020603050405020304" pitchFamily="18" charset="0"/>
              </a:rPr>
              <a:t>Ставить подростка в положение безнадежного больного, проявляя </a:t>
            </a:r>
            <a:r>
              <a:rPr lang="ru-RU" sz="2400" cap="none" dirty="0" err="1" smtClean="0">
                <a:latin typeface="Times New Roman" panose="02020603050405020304" pitchFamily="18" charset="0"/>
                <a:ea typeface="Times New Roman" panose="02020603050405020304" pitchFamily="18" charset="0"/>
                <a:cs typeface="Times New Roman" panose="02020603050405020304" pitchFamily="18" charset="0"/>
              </a:rPr>
              <a:t>гиперопеку</a:t>
            </a:r>
            <a:r>
              <a:rPr lang="ru-RU" sz="2400" cap="none"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ts val="1845"/>
              </a:lnSpc>
              <a:spcAft>
                <a:spcPts val="1200"/>
              </a:spcAft>
              <a:buSzPts val="1000"/>
              <a:buFont typeface="Symbol" panose="05050102010706020507" pitchFamily="18" charset="2"/>
              <a:buChar char="-"/>
              <a:tabLst>
                <a:tab pos="457200" algn="l"/>
              </a:tabLst>
            </a:pPr>
            <a:r>
              <a:rPr lang="ru-RU" sz="2400" cap="none" dirty="0" smtClean="0">
                <a:latin typeface="Times New Roman" panose="02020603050405020304" pitchFamily="18" charset="0"/>
                <a:ea typeface="Times New Roman" panose="02020603050405020304" pitchFamily="18" charset="0"/>
                <a:cs typeface="Times New Roman" panose="02020603050405020304" pitchFamily="18" charset="0"/>
              </a:rPr>
              <a:t>Закрывать глаза на самоповреждения у подростка – это чревато самыми худшими последствиями.</a:t>
            </a:r>
            <a:endParaRPr lang="ru-RU" sz="2400" cap="none"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017320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4" y="648586"/>
            <a:ext cx="10364451" cy="797442"/>
          </a:xfrm>
        </p:spPr>
        <p:txBody>
          <a:bodyPr/>
          <a:lstStyle/>
          <a:p>
            <a:pPr algn="ctr"/>
            <a:r>
              <a:rPr lang="ru-RU" b="1" cap="none" dirty="0" smtClean="0">
                <a:solidFill>
                  <a:schemeClr val="accent1">
                    <a:lumMod val="50000"/>
                  </a:schemeClr>
                </a:solidFill>
                <a:latin typeface="Times New Roman" panose="02020603050405020304" pitchFamily="18" charset="0"/>
                <a:cs typeface="Times New Roman" panose="02020603050405020304" pitchFamily="18" charset="0"/>
              </a:rPr>
              <a:t>Важно помнить:</a:t>
            </a:r>
            <a:endParaRPr lang="ru-RU" b="1" cap="none"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14399" y="1765005"/>
            <a:ext cx="10363826" cy="3806455"/>
          </a:xfrm>
        </p:spPr>
        <p:txBody>
          <a:bodyPr>
            <a:normAutofit/>
          </a:bodyPr>
          <a:lstStyle/>
          <a:p>
            <a:pPr>
              <a:buFont typeface="Symbol" panose="05050102010706020507" pitchFamily="18" charset="2"/>
              <a:buChar char="-"/>
            </a:pPr>
            <a:r>
              <a:rPr lang="ru-RU" cap="none" dirty="0" smtClean="0">
                <a:latin typeface="Times New Roman" panose="02020603050405020304" pitchFamily="18" charset="0"/>
                <a:cs typeface="Times New Roman" panose="02020603050405020304" pitchFamily="18" charset="0"/>
              </a:rPr>
              <a:t>Постарайтесь не осуждать;</a:t>
            </a:r>
          </a:p>
          <a:p>
            <a:pPr>
              <a:buFont typeface="Symbol" panose="05050102010706020507" pitchFamily="18" charset="2"/>
              <a:buChar char="-"/>
            </a:pPr>
            <a:r>
              <a:rPr lang="ru-RU" cap="none" dirty="0" smtClean="0">
                <a:latin typeface="Times New Roman" panose="02020603050405020304" pitchFamily="18" charset="0"/>
                <a:cs typeface="Times New Roman" panose="02020603050405020304" pitchFamily="18" charset="0"/>
              </a:rPr>
              <a:t>Дайте знать, что вы рядом;</a:t>
            </a:r>
          </a:p>
          <a:p>
            <a:pPr>
              <a:buFont typeface="Symbol" panose="05050102010706020507" pitchFamily="18" charset="2"/>
              <a:buChar char="-"/>
            </a:pPr>
            <a:r>
              <a:rPr lang="ru-RU" cap="none" dirty="0" smtClean="0">
                <a:latin typeface="Times New Roman" panose="02020603050405020304" pitchFamily="18" charset="0"/>
                <a:cs typeface="Times New Roman" panose="02020603050405020304" pitchFamily="18" charset="0"/>
              </a:rPr>
              <a:t>Помните, что человек гораздо больше, чем проблема;</a:t>
            </a:r>
          </a:p>
          <a:p>
            <a:pPr>
              <a:buFont typeface="Symbol" panose="05050102010706020507" pitchFamily="18" charset="2"/>
              <a:buChar char="-"/>
            </a:pPr>
            <a:r>
              <a:rPr lang="ru-RU" cap="none" dirty="0" smtClean="0">
                <a:latin typeface="Times New Roman" panose="02020603050405020304" pitchFamily="18" charset="0"/>
                <a:cs typeface="Times New Roman" panose="02020603050405020304" pitchFamily="18" charset="0"/>
              </a:rPr>
              <a:t>Предложите помощь и поддержку;</a:t>
            </a:r>
          </a:p>
          <a:p>
            <a:pPr>
              <a:buFont typeface="Symbol" panose="05050102010706020507" pitchFamily="18" charset="2"/>
              <a:buChar char="-"/>
            </a:pPr>
            <a:r>
              <a:rPr lang="ru-RU" cap="none" dirty="0" smtClean="0">
                <a:latin typeface="Times New Roman" panose="02020603050405020304" pitchFamily="18" charset="0"/>
                <a:cs typeface="Times New Roman" panose="02020603050405020304" pitchFamily="18" charset="0"/>
              </a:rPr>
              <a:t>Напомните подростку о его сильных сторонах и тех вещах, которые</a:t>
            </a:r>
          </a:p>
          <a:p>
            <a:pPr>
              <a:buNone/>
            </a:pPr>
            <a:r>
              <a:rPr lang="ru-RU" cap="none" dirty="0" smtClean="0">
                <a:latin typeface="Times New Roman" panose="02020603050405020304" pitchFamily="18" charset="0"/>
                <a:cs typeface="Times New Roman" panose="02020603050405020304" pitchFamily="18" charset="0"/>
              </a:rPr>
              <a:t> у него хорошо получаются.</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8073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1222744"/>
            <a:ext cx="10364451" cy="1781714"/>
          </a:xfrm>
        </p:spPr>
        <p:txBody>
          <a:bodyPr/>
          <a:lstStyle/>
          <a:p>
            <a:r>
              <a:rPr lang="ru-RU" b="1" dirty="0" smtClean="0">
                <a:solidFill>
                  <a:schemeClr val="accent1">
                    <a:lumMod val="50000"/>
                  </a:schemeClr>
                </a:solidFill>
                <a:latin typeface="Times New Roman" panose="02020603050405020304" pitchFamily="18" charset="0"/>
                <a:cs typeface="Times New Roman" panose="02020603050405020304" pitchFamily="18" charset="0"/>
              </a:rPr>
              <a:t>Спасибо за внимание!</a:t>
            </a:r>
            <a:endParaRPr lang="ru-RU"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4041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t> </a:t>
            </a:r>
            <a:endParaRPr lang="ru-RU" sz="4000" b="1" cap="none"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39009" y="160768"/>
            <a:ext cx="10363826" cy="3424107"/>
          </a:xfrm>
        </p:spPr>
        <p:txBody>
          <a:bodyPr>
            <a:normAutofit/>
          </a:bodyPr>
          <a:lstStyle/>
          <a:p>
            <a:pPr marL="0" indent="0" algn="just">
              <a:buNone/>
            </a:pPr>
            <a:r>
              <a:rPr lang="ru-RU" sz="3200" cap="none" dirty="0" smtClean="0">
                <a:latin typeface="Times New Roman" panose="02020603050405020304" pitchFamily="18" charset="0"/>
                <a:cs typeface="Times New Roman" panose="02020603050405020304" pitchFamily="18" charset="0"/>
              </a:rPr>
              <a:t>	</a:t>
            </a:r>
            <a:endParaRPr lang="ru-RU" sz="3200" dirty="0" smtClean="0"/>
          </a:p>
          <a:p>
            <a:pPr marL="0" indent="0" algn="just">
              <a:buNone/>
            </a:pPr>
            <a:r>
              <a:rPr lang="ru-RU" sz="3200" cap="none" dirty="0" smtClean="0">
                <a:latin typeface="Times New Roman" panose="02020603050405020304" pitchFamily="18" charset="0"/>
                <a:cs typeface="Times New Roman" panose="02020603050405020304" pitchFamily="18" charset="0"/>
              </a:rPr>
              <a:t>	</a:t>
            </a:r>
            <a:r>
              <a:rPr lang="ru-RU" sz="4400" cap="none" dirty="0" err="1" smtClean="0">
                <a:latin typeface="Times New Roman" pitchFamily="18" charset="0"/>
                <a:cs typeface="Times New Roman" pitchFamily="18" charset="0"/>
              </a:rPr>
              <a:t>Самоповреждающее</a:t>
            </a:r>
            <a:r>
              <a:rPr lang="ru-RU" sz="4400" cap="none" dirty="0" smtClean="0">
                <a:latin typeface="Times New Roman" pitchFamily="18" charset="0"/>
                <a:cs typeface="Times New Roman" pitchFamily="18" charset="0"/>
              </a:rPr>
              <a:t> поведение </a:t>
            </a:r>
            <a:r>
              <a:rPr lang="ru-RU" sz="3200" cap="none" dirty="0" smtClean="0">
                <a:latin typeface="Times New Roman" pitchFamily="18" charset="0"/>
                <a:cs typeface="Times New Roman" pitchFamily="18" charset="0"/>
              </a:rPr>
              <a:t>(</a:t>
            </a:r>
            <a:r>
              <a:rPr lang="ru-RU" sz="3200" cap="none" dirty="0" err="1" smtClean="0">
                <a:latin typeface="Times New Roman" pitchFamily="18" charset="0"/>
                <a:cs typeface="Times New Roman" pitchFamily="18" charset="0"/>
              </a:rPr>
              <a:t>Селфхарм</a:t>
            </a:r>
            <a:r>
              <a:rPr lang="ru-RU" sz="3200" cap="none" dirty="0" smtClean="0">
                <a:latin typeface="Times New Roman" pitchFamily="18" charset="0"/>
                <a:cs typeface="Times New Roman" pitchFamily="18" charset="0"/>
              </a:rPr>
              <a:t>) — </a:t>
            </a:r>
            <a:r>
              <a:rPr lang="ru-RU" sz="3200" dirty="0" smtClean="0">
                <a:latin typeface="Times New Roman" pitchFamily="18" charset="0"/>
                <a:cs typeface="Times New Roman" pitchFamily="18" charset="0"/>
              </a:rPr>
              <a:t>это преднамеренное повреждение своего тела по внутренним причинам без суицидальных намерений.</a:t>
            </a:r>
          </a:p>
        </p:txBody>
      </p:sp>
      <p:pic>
        <p:nvPicPr>
          <p:cNvPr id="4" name="Рисунок 3"/>
          <p:cNvPicPr>
            <a:picLocks noChangeAspect="1"/>
          </p:cNvPicPr>
          <p:nvPr/>
        </p:nvPicPr>
        <p:blipFill>
          <a:blip r:embed="rId2"/>
          <a:stretch>
            <a:fillRect/>
          </a:stretch>
        </p:blipFill>
        <p:spPr>
          <a:xfrm>
            <a:off x="5721025" y="2778031"/>
            <a:ext cx="4794574" cy="3413761"/>
          </a:xfrm>
          <a:prstGeom prst="rect">
            <a:avLst/>
          </a:prstGeom>
          <a:solidFill>
            <a:schemeClr val="bg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extLst>
      <p:ext uri="{BB962C8B-B14F-4D97-AF65-F5344CB8AC3E}">
        <p14:creationId xmlns:p14="http://schemas.microsoft.com/office/powerpoint/2010/main" val="2534949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9087" y="365760"/>
            <a:ext cx="9039496" cy="2554545"/>
          </a:xfrm>
          <a:prstGeom prst="rect">
            <a:avLst/>
          </a:prstGeom>
        </p:spPr>
        <p:txBody>
          <a:bodyPr wrap="square">
            <a:spAutoFit/>
          </a:bodyPr>
          <a:lstStyle/>
          <a:p>
            <a:r>
              <a:rPr lang="ru-RU" dirty="0" smtClean="0"/>
              <a:t>	</a:t>
            </a:r>
            <a:r>
              <a:rPr lang="ru-RU" sz="3200" dirty="0" smtClean="0">
                <a:latin typeface="Times New Roman" pitchFamily="18" charset="0"/>
                <a:cs typeface="Times New Roman" pitchFamily="18" charset="0"/>
              </a:rPr>
              <a:t>Самый высокий уровень </a:t>
            </a:r>
            <a:r>
              <a:rPr lang="ru-RU" sz="3200" dirty="0" err="1" smtClean="0">
                <a:latin typeface="Times New Roman" pitchFamily="18" charset="0"/>
                <a:cs typeface="Times New Roman" pitchFamily="18" charset="0"/>
              </a:rPr>
              <a:t>самоповреждающего</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поведения отмечается в </a:t>
            </a:r>
            <a:r>
              <a:rPr lang="ru-RU" sz="3200" dirty="0" err="1" smtClean="0">
                <a:latin typeface="Times New Roman" pitchFamily="18" charset="0"/>
                <a:cs typeface="Times New Roman" pitchFamily="18" charset="0"/>
              </a:rPr>
              <a:t>подростково-юношеском</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возрасте от 10 до 24 лет.</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Пик приходится у девушек на 13–16 лет, у юношей на 12–18 лет.</a:t>
            </a:r>
            <a:endParaRPr lang="ru-RU" sz="3200" dirty="0">
              <a:latin typeface="Times New Roman" pitchFamily="18" charset="0"/>
              <a:cs typeface="Times New Roman" pitchFamily="18" charset="0"/>
            </a:endParaRPr>
          </a:p>
        </p:txBody>
      </p:sp>
      <p:pic>
        <p:nvPicPr>
          <p:cNvPr id="3" name="Picture 2" descr="Picture background"/>
          <p:cNvPicPr>
            <a:picLocks noChangeAspect="1" noChangeArrowheads="1"/>
          </p:cNvPicPr>
          <p:nvPr/>
        </p:nvPicPr>
        <p:blipFill>
          <a:blip r:embed="rId2"/>
          <a:srcRect/>
          <a:stretch>
            <a:fillRect/>
          </a:stretch>
        </p:blipFill>
        <p:spPr bwMode="auto">
          <a:xfrm>
            <a:off x="4924696" y="2795451"/>
            <a:ext cx="5682343" cy="372541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09007"/>
            <a:ext cx="9652000" cy="1672044"/>
          </a:xfrm>
        </p:spPr>
        <p:txBody>
          <a:bodyPr>
            <a:normAutofit/>
          </a:bodyPr>
          <a:lstStyle/>
          <a:p>
            <a:pPr algn="ctr"/>
            <a:r>
              <a:rPr lang="ru-RU" sz="3200" b="0" dirty="0" smtClean="0">
                <a:solidFill>
                  <a:schemeClr val="tx1"/>
                </a:solidFill>
                <a:latin typeface="Times New Roman" pitchFamily="18" charset="0"/>
                <a:cs typeface="Times New Roman" pitchFamily="18" charset="0"/>
              </a:rPr>
              <a:t>Самые распространенные виды </a:t>
            </a:r>
            <a:r>
              <a:rPr lang="ru-RU" sz="3200" b="0" dirty="0" err="1" smtClean="0">
                <a:solidFill>
                  <a:schemeClr val="tx1"/>
                </a:solidFill>
                <a:latin typeface="Times New Roman" pitchFamily="18" charset="0"/>
                <a:cs typeface="Times New Roman" pitchFamily="18" charset="0"/>
              </a:rPr>
              <a:t>самоповреждающего</a:t>
            </a:r>
            <a:r>
              <a:rPr lang="ru-RU" sz="3200" b="0" dirty="0" smtClean="0">
                <a:solidFill>
                  <a:schemeClr val="tx1"/>
                </a:solidFill>
                <a:latin typeface="Times New Roman" pitchFamily="18" charset="0"/>
                <a:cs typeface="Times New Roman" pitchFamily="18" charset="0"/>
              </a:rPr>
              <a:t> поведения :</a:t>
            </a:r>
            <a:endParaRPr lang="ru-RU" sz="3200" b="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609600" y="2063930"/>
            <a:ext cx="9652000" cy="4391805"/>
          </a:xfrm>
        </p:spPr>
        <p:txBody>
          <a:bodyPr>
            <a:normAutofit lnSpcReduction="10000"/>
          </a:bodyPr>
          <a:lstStyle/>
          <a:p>
            <a:pPr>
              <a:lnSpc>
                <a:spcPct val="110000"/>
              </a:lnSpc>
              <a:buNone/>
            </a:pPr>
            <a:r>
              <a:rPr lang="ru-RU" dirty="0" smtClean="0"/>
              <a:t>   • удары себя по голове или по лицу;</a:t>
            </a:r>
            <a:br>
              <a:rPr lang="ru-RU" dirty="0" smtClean="0"/>
            </a:br>
            <a:r>
              <a:rPr lang="ru-RU" dirty="0" smtClean="0"/>
              <a:t>• выдергивание собственных волос, ресниц;</a:t>
            </a:r>
            <a:br>
              <a:rPr lang="ru-RU" dirty="0" smtClean="0"/>
            </a:br>
            <a:r>
              <a:rPr lang="ru-RU" dirty="0" smtClean="0"/>
              <a:t>• укусы за руки и другие части тела;</a:t>
            </a:r>
            <a:br>
              <a:rPr lang="ru-RU" dirty="0" smtClean="0"/>
            </a:br>
            <a:r>
              <a:rPr lang="ru-RU" dirty="0" smtClean="0"/>
              <a:t>• прокалывание кожи; </a:t>
            </a:r>
          </a:p>
          <a:p>
            <a:pPr>
              <a:lnSpc>
                <a:spcPct val="110000"/>
              </a:lnSpc>
              <a:buNone/>
            </a:pPr>
            <a:r>
              <a:rPr lang="ru-RU" dirty="0" smtClean="0"/>
              <a:t>   • щипки;</a:t>
            </a:r>
            <a:br>
              <a:rPr lang="ru-RU" dirty="0" smtClean="0"/>
            </a:br>
            <a:r>
              <a:rPr lang="ru-RU" dirty="0" smtClean="0"/>
              <a:t>• прижигание разных частей тела с помощью зажигалки, спички или сигареты;</a:t>
            </a:r>
            <a:br>
              <a:rPr lang="ru-RU" dirty="0" smtClean="0"/>
            </a:br>
            <a:r>
              <a:rPr lang="ru-RU" dirty="0" smtClean="0"/>
              <a:t>• </a:t>
            </a:r>
            <a:r>
              <a:rPr lang="ru-RU" dirty="0" err="1" smtClean="0"/>
              <a:t>расцарапывание</a:t>
            </a:r>
            <a:r>
              <a:rPr lang="ru-RU" dirty="0" smtClean="0"/>
              <a:t> кожных покровов (ногтями, скрепками,</a:t>
            </a:r>
            <a:br>
              <a:rPr lang="ru-RU" dirty="0" smtClean="0"/>
            </a:br>
            <a:r>
              <a:rPr lang="ru-RU" dirty="0" smtClean="0"/>
              <a:t>циркулем, все, что есть под рукой);</a:t>
            </a:r>
            <a:br>
              <a:rPr lang="ru-RU" dirty="0" smtClean="0"/>
            </a:br>
            <a:r>
              <a:rPr lang="ru-RU" dirty="0" smtClean="0"/>
              <a:t>• порезы на животе, руках или ногах.</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Среди причин подобного поведения чаще всего встречаются:</a:t>
            </a:r>
            <a:endParaRPr lang="ru-RU" dirty="0">
              <a:solidFill>
                <a:schemeClr val="tx1"/>
              </a:solidFill>
            </a:endParaRPr>
          </a:p>
        </p:txBody>
      </p:sp>
      <p:sp>
        <p:nvSpPr>
          <p:cNvPr id="3" name="Содержимое 2"/>
          <p:cNvSpPr>
            <a:spLocks noGrp="1"/>
          </p:cNvSpPr>
          <p:nvPr>
            <p:ph idx="1"/>
          </p:nvPr>
        </p:nvSpPr>
        <p:spPr/>
        <p:txBody>
          <a:bodyPr>
            <a:normAutofit/>
          </a:bodyPr>
          <a:lstStyle/>
          <a:p>
            <a:pPr>
              <a:buNone/>
            </a:pPr>
            <a:r>
              <a:rPr lang="ru-RU" dirty="0" smtClean="0"/>
              <a:t>   • </a:t>
            </a:r>
            <a:r>
              <a:rPr lang="ru-RU" b="1" dirty="0" smtClean="0"/>
              <a:t>Ощущение внутренней пустоты </a:t>
            </a:r>
            <a:r>
              <a:rPr lang="ru-RU" dirty="0" smtClean="0"/>
              <a:t>(отсутствие эмоций), эмоциональной потерянности, одиночества (боль помогает чувствовать себя живым);</a:t>
            </a:r>
            <a:br>
              <a:rPr lang="ru-RU" dirty="0" smtClean="0"/>
            </a:br>
            <a:r>
              <a:rPr lang="ru-RU" dirty="0" smtClean="0"/>
              <a:t/>
            </a:r>
            <a:br>
              <a:rPr lang="ru-RU" dirty="0" smtClean="0"/>
            </a:br>
            <a:r>
              <a:rPr lang="ru-RU" dirty="0" smtClean="0"/>
              <a:t>• </a:t>
            </a:r>
            <a:r>
              <a:rPr lang="ru-RU" b="1" dirty="0" smtClean="0"/>
              <a:t>Стремление справиться с депрессивным или тревожным состоянием;</a:t>
            </a:r>
            <a:r>
              <a:rPr lang="ru-RU" dirty="0" smtClean="0"/>
              <a:t/>
            </a:r>
            <a:br>
              <a:rPr lang="ru-RU" dirty="0" smtClean="0"/>
            </a:br>
            <a:r>
              <a:rPr lang="ru-RU" dirty="0" smtClean="0"/>
              <a:t/>
            </a:r>
            <a:br>
              <a:rPr lang="ru-RU" dirty="0" smtClean="0"/>
            </a:br>
            <a:r>
              <a:rPr lang="ru-RU" dirty="0" smtClean="0"/>
              <a:t>• </a:t>
            </a:r>
            <a:r>
              <a:rPr lang="ru-RU" b="1" dirty="0" smtClean="0"/>
              <a:t>Избавление от душевной боли</a:t>
            </a:r>
            <a:r>
              <a:rPr lang="ru-RU" dirty="0" smtClean="0"/>
              <a:t> путем превращения ее в физическую;</a:t>
            </a:r>
            <a:br>
              <a:rPr lang="ru-RU" dirty="0" smtClean="0"/>
            </a:b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Физиологический механизм эффекта от самоповреждения</a:t>
            </a:r>
            <a:endParaRPr lang="ru-RU" dirty="0">
              <a:solidFill>
                <a:schemeClr val="tx1"/>
              </a:solidFill>
            </a:endParaRPr>
          </a:p>
        </p:txBody>
      </p:sp>
      <p:sp>
        <p:nvSpPr>
          <p:cNvPr id="3" name="Содержимое 2"/>
          <p:cNvSpPr>
            <a:spLocks noGrp="1"/>
          </p:cNvSpPr>
          <p:nvPr>
            <p:ph idx="1"/>
          </p:nvPr>
        </p:nvSpPr>
        <p:spPr/>
        <p:txBody>
          <a:bodyPr>
            <a:normAutofit fontScale="92500" lnSpcReduction="20000"/>
          </a:bodyPr>
          <a:lstStyle/>
          <a:p>
            <a:pPr>
              <a:buNone/>
            </a:pPr>
            <a:r>
              <a:rPr lang="ru-RU" dirty="0" smtClean="0"/>
              <a:t>		1. Ощущение контроля своего состояния: человек чувствует, что он сам контролирует момент и причину наступления боли, это снижает чувство неопределенности, которое лежит в основе чувства любого психологического дискомфорта. </a:t>
            </a:r>
          </a:p>
          <a:p>
            <a:pPr>
              <a:buNone/>
            </a:pPr>
            <a:r>
              <a:rPr lang="ru-RU" dirty="0" smtClean="0"/>
              <a:t>		2. Ожидание снижение нервного напряжения: человек ожидает снижения физической боли через некоторое время, а вместе с ней - и эмоциональной. </a:t>
            </a:r>
          </a:p>
          <a:p>
            <a:pPr>
              <a:buNone/>
            </a:pPr>
            <a:r>
              <a:rPr lang="ru-RU" dirty="0" smtClean="0"/>
              <a:t>		3. Биохимическая защита: физическая боль провоцирует выброс в мозг обезболивающих веществ, в первую очередь </a:t>
            </a:r>
            <a:r>
              <a:rPr lang="ru-RU" dirty="0" err="1" smtClean="0"/>
              <a:t>эндорфинов</a:t>
            </a:r>
            <a:r>
              <a:rPr lang="ru-RU" dirty="0" smtClean="0"/>
              <a:t>, которые снижают и уровень эмоциональной боли. </a:t>
            </a:r>
          </a:p>
          <a:p>
            <a:pPr>
              <a:buNone/>
            </a:pPr>
            <a:r>
              <a:rPr lang="ru-RU" dirty="0" smtClean="0"/>
              <a:t>		4. «Зависимость» от боли: после затухания физической боли и прекращения действия </a:t>
            </a:r>
            <a:r>
              <a:rPr lang="ru-RU" dirty="0" err="1" smtClean="0"/>
              <a:t>эндорфинов</a:t>
            </a:r>
            <a:r>
              <a:rPr lang="ru-RU" dirty="0" smtClean="0"/>
              <a:t> эмоциональные страдания возвращаются, что влечёт необходимость повторять самоповреждение вновь и вновь.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3508" y="1933304"/>
            <a:ext cx="4624251" cy="4154984"/>
          </a:xfrm>
          <a:prstGeom prst="rect">
            <a:avLst/>
          </a:prstGeom>
        </p:spPr>
        <p:txBody>
          <a:bodyPr wrap="square">
            <a:spAutoFit/>
          </a:bodyPr>
          <a:lstStyle/>
          <a:p>
            <a:endParaRPr lang="ru-RU" sz="2400" b="1" dirty="0" smtClean="0">
              <a:latin typeface="Times New Roman" pitchFamily="18" charset="0"/>
              <a:cs typeface="Times New Roman" pitchFamily="18" charset="0"/>
            </a:endParaRPr>
          </a:p>
          <a:p>
            <a:r>
              <a:rPr lang="ru-RU" sz="2400" b="1" dirty="0" smtClean="0">
                <a:latin typeface="Times New Roman" pitchFamily="18" charset="0"/>
                <a:cs typeface="Times New Roman" pitchFamily="18" charset="0"/>
              </a:rPr>
              <a:t>Обстоятельства </a:t>
            </a:r>
          </a:p>
          <a:p>
            <a:r>
              <a:rPr lang="ru-RU" sz="2400" dirty="0" smtClean="0">
                <a:latin typeface="Times New Roman" pitchFamily="18" charset="0"/>
                <a:cs typeface="Times New Roman" pitchFamily="18" charset="0"/>
              </a:rPr>
              <a:t>• взаимоотношения с родителями </a:t>
            </a:r>
          </a:p>
          <a:p>
            <a:r>
              <a:rPr lang="ru-RU" sz="2400" dirty="0" smtClean="0">
                <a:latin typeface="Times New Roman" pitchFamily="18" charset="0"/>
                <a:cs typeface="Times New Roman" pitchFamily="18" charset="0"/>
              </a:rPr>
              <a:t>• взаимоотношения с учителями </a:t>
            </a:r>
          </a:p>
          <a:p>
            <a:r>
              <a:rPr lang="ru-RU" sz="2400" dirty="0" smtClean="0">
                <a:latin typeface="Times New Roman" pitchFamily="18" charset="0"/>
                <a:cs typeface="Times New Roman" pitchFamily="18" charset="0"/>
              </a:rPr>
              <a:t>• взаимоотношения со сверстниками </a:t>
            </a:r>
          </a:p>
          <a:p>
            <a:r>
              <a:rPr lang="ru-RU" sz="2400" dirty="0" smtClean="0">
                <a:latin typeface="Times New Roman" pitchFamily="18" charset="0"/>
                <a:cs typeface="Times New Roman" pitchFamily="18" charset="0"/>
              </a:rPr>
              <a:t>• характер романтических отношений </a:t>
            </a:r>
          </a:p>
          <a:p>
            <a:r>
              <a:rPr lang="ru-RU" sz="2400" dirty="0" smtClean="0">
                <a:latin typeface="Times New Roman" pitchFamily="18" charset="0"/>
                <a:cs typeface="Times New Roman" pitchFamily="18" charset="0"/>
              </a:rPr>
              <a:t>• успеваемость в школе </a:t>
            </a:r>
          </a:p>
          <a:p>
            <a:r>
              <a:rPr lang="ru-RU" sz="2400" dirty="0" smtClean="0">
                <a:latin typeface="Times New Roman" pitchFamily="18" charset="0"/>
                <a:cs typeface="Times New Roman" pitchFamily="18" charset="0"/>
              </a:rPr>
              <a:t>• карьерные и жизненные ожидания и т.д.</a:t>
            </a:r>
            <a:endParaRPr lang="ru-RU" sz="2400" dirty="0">
              <a:latin typeface="Times New Roman" pitchFamily="18" charset="0"/>
              <a:cs typeface="Times New Roman" pitchFamily="18" charset="0"/>
            </a:endParaRPr>
          </a:p>
        </p:txBody>
      </p:sp>
      <p:sp>
        <p:nvSpPr>
          <p:cNvPr id="6" name="Прямоугольник 5"/>
          <p:cNvSpPr/>
          <p:nvPr/>
        </p:nvSpPr>
        <p:spPr>
          <a:xfrm>
            <a:off x="5199017" y="1959427"/>
            <a:ext cx="5982789" cy="4154984"/>
          </a:xfrm>
          <a:prstGeom prst="rect">
            <a:avLst/>
          </a:prstGeom>
        </p:spPr>
        <p:txBody>
          <a:bodyPr wrap="square">
            <a:spAutoFit/>
          </a:bodyPr>
          <a:lstStyle/>
          <a:p>
            <a:endParaRPr lang="ru-RU" sz="2400" b="1" dirty="0" smtClean="0">
              <a:latin typeface="Times New Roman" pitchFamily="18" charset="0"/>
              <a:cs typeface="Times New Roman" pitchFamily="18" charset="0"/>
            </a:endParaRPr>
          </a:p>
          <a:p>
            <a:r>
              <a:rPr lang="ru-RU" sz="2400" b="1" dirty="0" smtClean="0">
                <a:latin typeface="Times New Roman" pitchFamily="18" charset="0"/>
                <a:cs typeface="Times New Roman" pitchFamily="18" charset="0"/>
              </a:rPr>
              <a:t>Способность противостоять неблагоприятным обстоятельствам </a:t>
            </a:r>
          </a:p>
          <a:p>
            <a:r>
              <a:rPr lang="ru-RU" sz="2400" dirty="0" smtClean="0">
                <a:latin typeface="Times New Roman" pitchFamily="18" charset="0"/>
                <a:cs typeface="Times New Roman" pitchFamily="18" charset="0"/>
              </a:rPr>
              <a:t>• биологические особенности организма </a:t>
            </a:r>
          </a:p>
          <a:p>
            <a:r>
              <a:rPr lang="ru-RU" sz="2400" dirty="0" smtClean="0">
                <a:latin typeface="Times New Roman" pitchFamily="18" charset="0"/>
                <a:cs typeface="Times New Roman" pitchFamily="18" charset="0"/>
              </a:rPr>
              <a:t>• индивидуальная эмоциональная устойчивость </a:t>
            </a:r>
          </a:p>
          <a:p>
            <a:r>
              <a:rPr lang="ru-RU" sz="2400" dirty="0" smtClean="0">
                <a:latin typeface="Times New Roman" pitchFamily="18" charset="0"/>
                <a:cs typeface="Times New Roman" pitchFamily="18" charset="0"/>
              </a:rPr>
              <a:t>• жизненный опыт и привычки </a:t>
            </a:r>
          </a:p>
          <a:p>
            <a:r>
              <a:rPr lang="ru-RU" sz="2400" dirty="0" smtClean="0">
                <a:latin typeface="Times New Roman" pitchFamily="18" charset="0"/>
                <a:cs typeface="Times New Roman" pitchFamily="18" charset="0"/>
              </a:rPr>
              <a:t>• особенности мировоззрения </a:t>
            </a:r>
          </a:p>
          <a:p>
            <a:r>
              <a:rPr lang="ru-RU" sz="2400" dirty="0" smtClean="0">
                <a:latin typeface="Times New Roman" pitchFamily="18" charset="0"/>
                <a:cs typeface="Times New Roman" pitchFamily="18" charset="0"/>
              </a:rPr>
              <a:t>• жизненные ценности </a:t>
            </a:r>
          </a:p>
          <a:p>
            <a:r>
              <a:rPr lang="ru-RU" sz="2400" dirty="0" smtClean="0">
                <a:latin typeface="Times New Roman" pitchFamily="18" charset="0"/>
                <a:cs typeface="Times New Roman" pitchFamily="18" charset="0"/>
              </a:rPr>
              <a:t>• способность к анализу причин и последствий своего поведения и т.д.</a:t>
            </a:r>
            <a:endParaRPr lang="ru-RU" sz="2400" dirty="0">
              <a:latin typeface="Times New Roman" pitchFamily="18" charset="0"/>
              <a:cs typeface="Times New Roman" pitchFamily="18" charset="0"/>
            </a:endParaRPr>
          </a:p>
        </p:txBody>
      </p:sp>
      <p:sp>
        <p:nvSpPr>
          <p:cNvPr id="8" name="Прямоугольник 7"/>
          <p:cNvSpPr/>
          <p:nvPr/>
        </p:nvSpPr>
        <p:spPr>
          <a:xfrm>
            <a:off x="535577" y="169203"/>
            <a:ext cx="9470572" cy="1938992"/>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В некоторых случаях самоповреждение может выступать симптоматикой некоторых психических заболеваний,</a:t>
            </a:r>
          </a:p>
          <a:p>
            <a:r>
              <a:rPr lang="ru-RU" sz="2400" dirty="0" smtClean="0">
                <a:latin typeface="Times New Roman" pitchFamily="18" charset="0"/>
                <a:cs typeface="Times New Roman" pitchFamily="18" charset="0"/>
              </a:rPr>
              <a:t>	 но в большинстве случаев самоповреждению подвержены психически здоровые люди. </a:t>
            </a:r>
            <a:r>
              <a:rPr lang="ru-RU" sz="2400" b="1" dirty="0" smtClean="0">
                <a:latin typeface="Times New Roman" pitchFamily="18" charset="0"/>
                <a:cs typeface="Times New Roman" pitchFamily="18" charset="0"/>
              </a:rPr>
              <a:t>Самоповреждение – это реакция на стресс.</a:t>
            </a:r>
            <a:endParaRPr lang="ru-RU"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Признаки </a:t>
            </a:r>
            <a:r>
              <a:rPr lang="ru-RU" dirty="0" err="1" smtClean="0">
                <a:solidFill>
                  <a:schemeClr val="tx1"/>
                </a:solidFill>
              </a:rPr>
              <a:t>самоповреждающего</a:t>
            </a:r>
            <a:r>
              <a:rPr lang="ru-RU" dirty="0" smtClean="0">
                <a:solidFill>
                  <a:schemeClr val="tx1"/>
                </a:solidFill>
              </a:rPr>
              <a:t> поведения</a:t>
            </a:r>
            <a:endParaRPr lang="ru-RU" dirty="0">
              <a:solidFill>
                <a:schemeClr val="tx1"/>
              </a:solidFill>
            </a:endParaRPr>
          </a:p>
        </p:txBody>
      </p:sp>
      <p:sp>
        <p:nvSpPr>
          <p:cNvPr id="3" name="Содержимое 2"/>
          <p:cNvSpPr>
            <a:spLocks noGrp="1"/>
          </p:cNvSpPr>
          <p:nvPr>
            <p:ph idx="1"/>
          </p:nvPr>
        </p:nvSpPr>
        <p:spPr>
          <a:xfrm>
            <a:off x="913774" y="1554481"/>
            <a:ext cx="9810832" cy="4624250"/>
          </a:xfrm>
        </p:spPr>
        <p:txBody>
          <a:bodyPr>
            <a:normAutofit/>
          </a:bodyPr>
          <a:lstStyle/>
          <a:p>
            <a:pPr lvl="1">
              <a:buNone/>
            </a:pPr>
            <a:r>
              <a:rPr lang="ru-RU" dirty="0" smtClean="0">
                <a:solidFill>
                  <a:schemeClr val="tx1"/>
                </a:solidFill>
              </a:rPr>
              <a:t>		</a:t>
            </a:r>
            <a:r>
              <a:rPr lang="ru-RU" sz="2200" dirty="0" smtClean="0">
                <a:solidFill>
                  <a:schemeClr val="tx1"/>
                </a:solidFill>
              </a:rPr>
              <a:t>1. </a:t>
            </a:r>
            <a:r>
              <a:rPr lang="ru-RU" sz="2400" dirty="0" smtClean="0">
                <a:solidFill>
                  <a:schemeClr val="tx1"/>
                </a:solidFill>
              </a:rPr>
              <a:t>Вы находите на теле ребёнка порезы, синяки, ожоги непонятного происхождения, также могут быть обнаружены области без волос на коже головы. Обратите внимание на повреждения на таких частях тела, где сложно пораниться случайно – запястья, бедра, живот.</a:t>
            </a:r>
            <a:br>
              <a:rPr lang="ru-RU" sz="2400" dirty="0" smtClean="0">
                <a:solidFill>
                  <a:schemeClr val="tx1"/>
                </a:solidFill>
              </a:rPr>
            </a:br>
            <a:r>
              <a:rPr lang="ru-RU" sz="2400" dirty="0" smtClean="0">
                <a:solidFill>
                  <a:schemeClr val="tx1"/>
                </a:solidFill>
              </a:rPr>
              <a:t>	2. Подросток постоянно скрывает руки и ноги под одеждой (даже в жару) или украшениями (например, браслетами). Часто под ними прячутся шрамы.</a:t>
            </a:r>
            <a:br>
              <a:rPr lang="ru-RU" sz="2400" dirty="0" smtClean="0">
                <a:solidFill>
                  <a:schemeClr val="tx1"/>
                </a:solidFill>
              </a:rPr>
            </a:br>
            <a:r>
              <a:rPr lang="ru-RU" sz="2400" dirty="0" smtClean="0">
                <a:solidFill>
                  <a:schemeClr val="tx1"/>
                </a:solidFill>
              </a:rPr>
              <a:t>	3. Ребенок начинает много времени проводить в одиночестве в ванной или у себя в комнате, при этом отчаянно старается не пустить туда родителя и очень злится, если тот продолжает настаивать.</a:t>
            </a:r>
            <a:endParaRPr lang="ru-RU" sz="2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2000" cy="881743"/>
          </a:xfrm>
        </p:spPr>
        <p:txBody>
          <a:bodyPr>
            <a:normAutofit fontScale="90000"/>
          </a:bodyPr>
          <a:lstStyle/>
          <a:p>
            <a:r>
              <a:rPr lang="ru-RU" dirty="0" smtClean="0">
                <a:solidFill>
                  <a:schemeClr val="tx1"/>
                </a:solidFill>
              </a:rPr>
              <a:t>	</a:t>
            </a:r>
            <a:r>
              <a:rPr lang="ru-RU" sz="2200" dirty="0" smtClean="0">
                <a:solidFill>
                  <a:schemeClr val="tx1"/>
                </a:solidFill>
                <a:latin typeface="Times New Roman" pitchFamily="18" charset="0"/>
                <a:cs typeface="Times New Roman" pitchFamily="18" charset="0"/>
              </a:rPr>
              <a:t>Структура помощи подросткам с опытом самоповреждения</a:t>
            </a:r>
            <a:endParaRPr lang="ru-RU" sz="220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609599" y="1201783"/>
            <a:ext cx="10271761" cy="5656217"/>
          </a:xfrm>
        </p:spPr>
        <p:txBody>
          <a:bodyPr/>
          <a:lstStyle/>
          <a:p>
            <a:r>
              <a:rPr lang="ru-RU" sz="2000" dirty="0" smtClean="0">
                <a:latin typeface="Times New Roman" pitchFamily="18" charset="0"/>
                <a:cs typeface="Times New Roman" pitchFamily="18" charset="0"/>
              </a:rPr>
              <a:t>В зависимости от причин и характера стресса, который переживает подросток, может требоваться психологическая, психиатрическая или социальная помощь</a:t>
            </a:r>
            <a:r>
              <a:rPr lang="ru-RU" sz="2400" dirty="0" smtClean="0">
                <a:latin typeface="Times New Roman" pitchFamily="18" charset="0"/>
                <a:cs typeface="Times New Roman" pitchFamily="18" charset="0"/>
              </a:rPr>
              <a:t>. </a:t>
            </a:r>
          </a:p>
          <a:p>
            <a:pPr>
              <a:buNone/>
            </a:pPr>
            <a:r>
              <a:rPr lang="ru-RU" dirty="0" smtClean="0"/>
              <a:t>ПРИЧИНЫ                                                  </a:t>
            </a:r>
            <a:r>
              <a:rPr lang="ru-RU" sz="2400" b="1" dirty="0" smtClean="0">
                <a:latin typeface="Times New Roman" pitchFamily="18" charset="0"/>
                <a:cs typeface="Times New Roman" pitchFamily="18" charset="0"/>
              </a:rPr>
              <a:t>ПОМОЩЬ</a:t>
            </a:r>
          </a:p>
        </p:txBody>
      </p:sp>
      <p:sp>
        <p:nvSpPr>
          <p:cNvPr id="5" name="Скругленный прямоугольник 4"/>
          <p:cNvSpPr/>
          <p:nvPr/>
        </p:nvSpPr>
        <p:spPr>
          <a:xfrm>
            <a:off x="587827" y="2860766"/>
            <a:ext cx="223374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Психологический стресс </a:t>
            </a:r>
            <a:endParaRPr lang="ru-RU" dirty="0">
              <a:solidFill>
                <a:schemeClr val="tx1"/>
              </a:solidFill>
            </a:endParaRPr>
          </a:p>
        </p:txBody>
      </p:sp>
      <p:sp>
        <p:nvSpPr>
          <p:cNvPr id="6" name="Скругленный прямоугольник 5"/>
          <p:cNvSpPr/>
          <p:nvPr/>
        </p:nvSpPr>
        <p:spPr>
          <a:xfrm>
            <a:off x="574765" y="4049486"/>
            <a:ext cx="227293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Трудные жизненные обстоятельства</a:t>
            </a:r>
            <a:endParaRPr lang="ru-RU" dirty="0">
              <a:solidFill>
                <a:schemeClr val="tx1"/>
              </a:solidFill>
            </a:endParaRPr>
          </a:p>
        </p:txBody>
      </p:sp>
      <p:sp>
        <p:nvSpPr>
          <p:cNvPr id="7" name="Скругленный прямоугольник 6"/>
          <p:cNvSpPr/>
          <p:nvPr/>
        </p:nvSpPr>
        <p:spPr>
          <a:xfrm>
            <a:off x="574766" y="5355772"/>
            <a:ext cx="2312126" cy="1071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Особенности организма, психические расстройства </a:t>
            </a:r>
            <a:endParaRPr lang="ru-RU" dirty="0">
              <a:solidFill>
                <a:schemeClr val="tx1"/>
              </a:solidFill>
            </a:endParaRPr>
          </a:p>
        </p:txBody>
      </p:sp>
      <p:sp>
        <p:nvSpPr>
          <p:cNvPr id="13" name="Скругленный прямоугольник 12"/>
          <p:cNvSpPr/>
          <p:nvPr/>
        </p:nvSpPr>
        <p:spPr>
          <a:xfrm>
            <a:off x="5943601" y="2416630"/>
            <a:ext cx="4767942" cy="1907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Психологическая помощь: </a:t>
            </a:r>
          </a:p>
          <a:p>
            <a:pPr algn="ctr"/>
            <a:r>
              <a:rPr lang="ru-RU" dirty="0" smtClean="0">
                <a:solidFill>
                  <a:schemeClr val="tx1"/>
                </a:solidFill>
              </a:rPr>
              <a:t>• понимание причин переживаемого стресса </a:t>
            </a:r>
          </a:p>
          <a:p>
            <a:pPr algn="ctr"/>
            <a:r>
              <a:rPr lang="ru-RU" dirty="0" smtClean="0">
                <a:solidFill>
                  <a:schemeClr val="tx1"/>
                </a:solidFill>
              </a:rPr>
              <a:t>• поиск рациональных способов преодоления причин стресса </a:t>
            </a:r>
          </a:p>
          <a:p>
            <a:pPr algn="ctr"/>
            <a:r>
              <a:rPr lang="ru-RU" dirty="0" smtClean="0">
                <a:solidFill>
                  <a:schemeClr val="tx1"/>
                </a:solidFill>
              </a:rPr>
              <a:t>• преодоление сложившихся эмоциональных барьеров </a:t>
            </a:r>
            <a:endParaRPr lang="ru-RU" dirty="0">
              <a:solidFill>
                <a:schemeClr val="tx1"/>
              </a:solidFill>
            </a:endParaRPr>
          </a:p>
        </p:txBody>
      </p:sp>
      <p:sp>
        <p:nvSpPr>
          <p:cNvPr id="14" name="Скругленный прямоугольник 13"/>
          <p:cNvSpPr/>
          <p:nvPr/>
        </p:nvSpPr>
        <p:spPr>
          <a:xfrm>
            <a:off x="5995852" y="4441371"/>
            <a:ext cx="4689566" cy="9535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Социальная помощь: помощь в решении жизненных обстоятельств</a:t>
            </a:r>
            <a:endParaRPr lang="ru-RU" dirty="0">
              <a:solidFill>
                <a:schemeClr val="tx1"/>
              </a:solidFill>
            </a:endParaRPr>
          </a:p>
        </p:txBody>
      </p:sp>
      <p:sp>
        <p:nvSpPr>
          <p:cNvPr id="15" name="Скругленный прямоугольник 14"/>
          <p:cNvSpPr/>
          <p:nvPr/>
        </p:nvSpPr>
        <p:spPr>
          <a:xfrm>
            <a:off x="5995852" y="5512526"/>
            <a:ext cx="4715691" cy="10058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Психиатрическая помощь: медикаментозное лечение, психотерапия</a:t>
            </a:r>
            <a:endParaRPr lang="ru-RU" dirty="0">
              <a:solidFill>
                <a:schemeClr val="tx1"/>
              </a:solidFill>
            </a:endParaRPr>
          </a:p>
        </p:txBody>
      </p:sp>
      <p:sp>
        <p:nvSpPr>
          <p:cNvPr id="18" name="Стрелка вправо 17"/>
          <p:cNvSpPr/>
          <p:nvPr/>
        </p:nvSpPr>
        <p:spPr>
          <a:xfrm rot="21078145">
            <a:off x="3278532" y="3069496"/>
            <a:ext cx="222794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вправо 18"/>
          <p:cNvSpPr/>
          <p:nvPr/>
        </p:nvSpPr>
        <p:spPr>
          <a:xfrm>
            <a:off x="3796936" y="4306388"/>
            <a:ext cx="189847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вправо 19"/>
          <p:cNvSpPr/>
          <p:nvPr/>
        </p:nvSpPr>
        <p:spPr>
          <a:xfrm rot="440756">
            <a:off x="3269561" y="5649201"/>
            <a:ext cx="216276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3721</TotalTime>
  <Words>397</Words>
  <Application>Microsoft Office PowerPoint</Application>
  <PresentationFormat>Широкоэкранный</PresentationFormat>
  <Paragraphs>106</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Calibri</vt:lpstr>
      <vt:lpstr>Symbol</vt:lpstr>
      <vt:lpstr>Times New Roman</vt:lpstr>
      <vt:lpstr>Trebuchet MS</vt:lpstr>
      <vt:lpstr>Wingdings</vt:lpstr>
      <vt:lpstr>Wingdings 2</vt:lpstr>
      <vt:lpstr>Изящная</vt:lpstr>
      <vt:lpstr>Профилактика Самоповреждающего поведения несовершеннолетних  (Селфхарм)</vt:lpstr>
      <vt:lpstr> </vt:lpstr>
      <vt:lpstr>Презентация PowerPoint</vt:lpstr>
      <vt:lpstr>Самые распространенные виды самоповреждающего поведения :</vt:lpstr>
      <vt:lpstr>Среди причин подобного поведения чаще всего встречаются:</vt:lpstr>
      <vt:lpstr>Физиологический механизм эффекта от самоповреждения</vt:lpstr>
      <vt:lpstr>Презентация PowerPoint</vt:lpstr>
      <vt:lpstr>Признаки самоповреждающего поведения</vt:lpstr>
      <vt:lpstr> Структура помощи подросткам с опытом самоповреждения</vt:lpstr>
      <vt:lpstr>Как общаться с ребенком, который находится в состоянии стресса</vt:lpstr>
      <vt:lpstr>Распространенные ошибки воспитания </vt:lpstr>
      <vt:lpstr>Что делать родителю, подозревающему самоповреждающее поведение?</vt:lpstr>
      <vt:lpstr>Неполезные фразы</vt:lpstr>
      <vt:lpstr>Полезные фразы </vt:lpstr>
      <vt:lpstr>Чего НЕЛЬЗЯ делать</vt:lpstr>
      <vt:lpstr>Важно помнить:</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Селфхарм.  Что нужно знать о самоповреждающем поведении подростка.</dc:title>
  <dc:creator>316-2</dc:creator>
  <cp:lastModifiedBy>Администратор</cp:lastModifiedBy>
  <cp:revision>27</cp:revision>
  <dcterms:created xsi:type="dcterms:W3CDTF">2025-12-29T07:20:15Z</dcterms:created>
  <dcterms:modified xsi:type="dcterms:W3CDTF">2026-04-03T05:46:34Z</dcterms:modified>
</cp:coreProperties>
</file>