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8288000" cy="10287000"/>
  <p:notesSz cx="6858000" cy="9144000"/>
  <p:embeddedFontLst>
    <p:embeddedFont>
      <p:font typeface="Akrobat" panose="020B0604020202020204" charset="-52"/>
      <p:regular r:id="rId11"/>
    </p:embeddedFon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Akrobat Bold" panose="020B0604020202020204" charset="-52"/>
      <p:regular r:id="rId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0" d="100"/>
          <a:sy n="50" d="100"/>
        </p:scale>
        <p:origin x="696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3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17.svg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12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11" Type="http://schemas.openxmlformats.org/officeDocument/2006/relationships/image" Target="../media/image9.jpeg"/><Relationship Id="rId5" Type="http://schemas.openxmlformats.org/officeDocument/2006/relationships/image" Target="../media/image6.png"/><Relationship Id="rId10" Type="http://schemas.openxmlformats.org/officeDocument/2006/relationships/image" Target="../media/image14.svg"/><Relationship Id="rId4" Type="http://schemas.openxmlformats.org/officeDocument/2006/relationships/image" Target="../media/image8.svg"/><Relationship Id="rId9" Type="http://schemas.openxmlformats.org/officeDocument/2006/relationships/image" Target="../media/image8.png"/><Relationship Id="rId1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8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8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5.png"/><Relationship Id="rId7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8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4.png"/><Relationship Id="rId4" Type="http://schemas.openxmlformats.org/officeDocument/2006/relationships/image" Target="../media/image8.svg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image" Target="../media/image30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svg"/><Relationship Id="rId5" Type="http://schemas.openxmlformats.org/officeDocument/2006/relationships/image" Target="../media/image29.png"/><Relationship Id="rId4" Type="http://schemas.openxmlformats.org/officeDocument/2006/relationships/image" Target="../media/image3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28700" y="8251202"/>
            <a:ext cx="7315200" cy="658368"/>
          </a:xfrm>
          <a:custGeom>
            <a:avLst/>
            <a:gdLst/>
            <a:ahLst/>
            <a:cxnLst/>
            <a:rect l="l" t="t" r="r" b="b"/>
            <a:pathLst>
              <a:path w="7315200" h="658368">
                <a:moveTo>
                  <a:pt x="0" y="0"/>
                </a:moveTo>
                <a:lnTo>
                  <a:pt x="7315200" y="0"/>
                </a:lnTo>
                <a:lnTo>
                  <a:pt x="7315200" y="658368"/>
                </a:lnTo>
                <a:lnTo>
                  <a:pt x="0" y="6583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454021" y="4567157"/>
            <a:ext cx="7626457" cy="5719843"/>
          </a:xfrm>
          <a:custGeom>
            <a:avLst/>
            <a:gdLst/>
            <a:ahLst/>
            <a:cxnLst/>
            <a:rect l="l" t="t" r="r" b="b"/>
            <a:pathLst>
              <a:path w="7626457" h="5719843">
                <a:moveTo>
                  <a:pt x="0" y="0"/>
                </a:moveTo>
                <a:lnTo>
                  <a:pt x="7626457" y="0"/>
                </a:lnTo>
                <a:lnTo>
                  <a:pt x="7626457" y="5719843"/>
                </a:lnTo>
                <a:lnTo>
                  <a:pt x="0" y="571984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14267250" y="0"/>
            <a:ext cx="3720322" cy="4319677"/>
          </a:xfrm>
          <a:custGeom>
            <a:avLst/>
            <a:gdLst/>
            <a:ahLst/>
            <a:cxnLst/>
            <a:rect l="l" t="t" r="r" b="b"/>
            <a:pathLst>
              <a:path w="3720322" h="4319677">
                <a:moveTo>
                  <a:pt x="3720321" y="0"/>
                </a:moveTo>
                <a:lnTo>
                  <a:pt x="0" y="0"/>
                </a:lnTo>
                <a:lnTo>
                  <a:pt x="0" y="4319677"/>
                </a:lnTo>
                <a:lnTo>
                  <a:pt x="3720321" y="4319677"/>
                </a:lnTo>
                <a:lnTo>
                  <a:pt x="3720321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535710" y="2764790"/>
            <a:ext cx="11276258" cy="2378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19"/>
              </a:lnSpc>
            </a:pPr>
            <a:r>
              <a:rPr lang="en-US" sz="6999" b="1">
                <a:solidFill>
                  <a:srgbClr val="B81C22"/>
                </a:solidFill>
                <a:latin typeface="Akrobat Bold"/>
                <a:ea typeface="Akrobat Bold"/>
                <a:cs typeface="Akrobat Bold"/>
                <a:sym typeface="Akrobat Bold"/>
              </a:rPr>
              <a:t>«Профилактика деструктивного поведения среди обучающихся школы».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662042" y="7702974"/>
            <a:ext cx="8791979" cy="5482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32"/>
              </a:lnSpc>
              <a:spcBef>
                <a:spcPct val="0"/>
              </a:spcBef>
            </a:pPr>
            <a:r>
              <a:rPr lang="en-US" sz="3166">
                <a:solidFill>
                  <a:srgbClr val="034093"/>
                </a:solidFill>
                <a:latin typeface="Akrobat"/>
                <a:ea typeface="Akrobat"/>
                <a:cs typeface="Akrobat"/>
                <a:sym typeface="Akrobat"/>
              </a:rPr>
              <a:t>Анна Юрьевна Манохина, социальный педагог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662042" y="1234083"/>
            <a:ext cx="11536683" cy="8473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45"/>
              </a:lnSpc>
              <a:spcBef>
                <a:spcPct val="0"/>
              </a:spcBef>
            </a:pPr>
            <a:r>
              <a:rPr lang="en-US" sz="4889">
                <a:solidFill>
                  <a:srgbClr val="034093"/>
                </a:solidFill>
                <a:latin typeface="Akrobat"/>
                <a:ea typeface="Akrobat"/>
                <a:cs typeface="Akrobat"/>
                <a:sym typeface="Akrobat"/>
              </a:rPr>
              <a:t>МБОУ «Новоаганская очно-заочная школа»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921158" y="3458310"/>
            <a:ext cx="743781" cy="908435"/>
          </a:xfrm>
          <a:custGeom>
            <a:avLst/>
            <a:gdLst/>
            <a:ahLst/>
            <a:cxnLst/>
            <a:rect l="l" t="t" r="r" b="b"/>
            <a:pathLst>
              <a:path w="743781" h="908435">
                <a:moveTo>
                  <a:pt x="0" y="0"/>
                </a:moveTo>
                <a:lnTo>
                  <a:pt x="743781" y="0"/>
                </a:lnTo>
                <a:lnTo>
                  <a:pt x="743781" y="908435"/>
                </a:lnTo>
                <a:lnTo>
                  <a:pt x="0" y="90843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921158" y="4900583"/>
            <a:ext cx="743781" cy="908435"/>
          </a:xfrm>
          <a:custGeom>
            <a:avLst/>
            <a:gdLst/>
            <a:ahLst/>
            <a:cxnLst/>
            <a:rect l="l" t="t" r="r" b="b"/>
            <a:pathLst>
              <a:path w="743781" h="908435">
                <a:moveTo>
                  <a:pt x="0" y="0"/>
                </a:moveTo>
                <a:lnTo>
                  <a:pt x="743781" y="0"/>
                </a:lnTo>
                <a:lnTo>
                  <a:pt x="743781" y="908435"/>
                </a:lnTo>
                <a:lnTo>
                  <a:pt x="0" y="90843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921158" y="6342856"/>
            <a:ext cx="743781" cy="908435"/>
          </a:xfrm>
          <a:custGeom>
            <a:avLst/>
            <a:gdLst/>
            <a:ahLst/>
            <a:cxnLst/>
            <a:rect l="l" t="t" r="r" b="b"/>
            <a:pathLst>
              <a:path w="743781" h="908435">
                <a:moveTo>
                  <a:pt x="0" y="0"/>
                </a:moveTo>
                <a:lnTo>
                  <a:pt x="743781" y="0"/>
                </a:lnTo>
                <a:lnTo>
                  <a:pt x="743781" y="908435"/>
                </a:lnTo>
                <a:lnTo>
                  <a:pt x="0" y="90843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921158" y="7785129"/>
            <a:ext cx="743781" cy="908435"/>
          </a:xfrm>
          <a:custGeom>
            <a:avLst/>
            <a:gdLst/>
            <a:ahLst/>
            <a:cxnLst/>
            <a:rect l="l" t="t" r="r" b="b"/>
            <a:pathLst>
              <a:path w="743781" h="908435">
                <a:moveTo>
                  <a:pt x="0" y="0"/>
                </a:moveTo>
                <a:lnTo>
                  <a:pt x="743781" y="0"/>
                </a:lnTo>
                <a:lnTo>
                  <a:pt x="743781" y="908435"/>
                </a:lnTo>
                <a:lnTo>
                  <a:pt x="0" y="90843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1435664" y="-15442"/>
            <a:ext cx="4335536" cy="2088283"/>
          </a:xfrm>
          <a:custGeom>
            <a:avLst/>
            <a:gdLst/>
            <a:ahLst/>
            <a:cxnLst/>
            <a:rect l="l" t="t" r="r" b="b"/>
            <a:pathLst>
              <a:path w="4335536" h="2088283">
                <a:moveTo>
                  <a:pt x="0" y="0"/>
                </a:moveTo>
                <a:lnTo>
                  <a:pt x="4335537" y="0"/>
                </a:lnTo>
                <a:lnTo>
                  <a:pt x="4335537" y="2088284"/>
                </a:lnTo>
                <a:lnTo>
                  <a:pt x="0" y="208828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7345547" y="6582560"/>
            <a:ext cx="1437953" cy="2442384"/>
          </a:xfrm>
          <a:custGeom>
            <a:avLst/>
            <a:gdLst/>
            <a:ahLst/>
            <a:cxnLst/>
            <a:rect l="l" t="t" r="r" b="b"/>
            <a:pathLst>
              <a:path w="1437953" h="2442384">
                <a:moveTo>
                  <a:pt x="0" y="0"/>
                </a:moveTo>
                <a:lnTo>
                  <a:pt x="1437954" y="0"/>
                </a:lnTo>
                <a:lnTo>
                  <a:pt x="1437954" y="2442383"/>
                </a:lnTo>
                <a:lnTo>
                  <a:pt x="0" y="244238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9" name="Freeform 9"/>
          <p:cNvSpPr/>
          <p:nvPr/>
        </p:nvSpPr>
        <p:spPr>
          <a:xfrm rot="1411591">
            <a:off x="17430871" y="1059203"/>
            <a:ext cx="1311208" cy="2887064"/>
          </a:xfrm>
          <a:custGeom>
            <a:avLst/>
            <a:gdLst/>
            <a:ahLst/>
            <a:cxnLst/>
            <a:rect l="l" t="t" r="r" b="b"/>
            <a:pathLst>
              <a:path w="1311208" h="2887064">
                <a:moveTo>
                  <a:pt x="0" y="0"/>
                </a:moveTo>
                <a:lnTo>
                  <a:pt x="1311208" y="0"/>
                </a:lnTo>
                <a:lnTo>
                  <a:pt x="1311208" y="2887064"/>
                </a:lnTo>
                <a:lnTo>
                  <a:pt x="0" y="288706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8722855">
            <a:off x="11100498" y="9242858"/>
            <a:ext cx="4335536" cy="2088283"/>
          </a:xfrm>
          <a:custGeom>
            <a:avLst/>
            <a:gdLst/>
            <a:ahLst/>
            <a:cxnLst/>
            <a:rect l="l" t="t" r="r" b="b"/>
            <a:pathLst>
              <a:path w="4335536" h="2088283">
                <a:moveTo>
                  <a:pt x="0" y="0"/>
                </a:moveTo>
                <a:lnTo>
                  <a:pt x="4335536" y="0"/>
                </a:lnTo>
                <a:lnTo>
                  <a:pt x="4335536" y="2088284"/>
                </a:lnTo>
                <a:lnTo>
                  <a:pt x="0" y="208828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335197" y="2072842"/>
            <a:ext cx="5680736" cy="3756387"/>
          </a:xfrm>
          <a:custGeom>
            <a:avLst/>
            <a:gdLst/>
            <a:ahLst/>
            <a:cxnLst/>
            <a:rect l="l" t="t" r="r" b="b"/>
            <a:pathLst>
              <a:path w="5680736" h="3756387">
                <a:moveTo>
                  <a:pt x="0" y="0"/>
                </a:moveTo>
                <a:lnTo>
                  <a:pt x="5680736" y="0"/>
                </a:lnTo>
                <a:lnTo>
                  <a:pt x="5680736" y="3756386"/>
                </a:lnTo>
                <a:lnTo>
                  <a:pt x="0" y="375638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6921158" y="1543591"/>
            <a:ext cx="10869912" cy="12448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8857"/>
              </a:lnSpc>
              <a:spcBef>
                <a:spcPct val="0"/>
              </a:spcBef>
            </a:pPr>
            <a:r>
              <a:rPr lang="en-US" sz="10299" b="1" u="none" strike="noStrike">
                <a:solidFill>
                  <a:srgbClr val="B81C22"/>
                </a:solidFill>
                <a:latin typeface="Akrobat Bold"/>
                <a:ea typeface="Akrobat Bold"/>
                <a:cs typeface="Akrobat Bold"/>
                <a:sym typeface="Akrobat Bold"/>
              </a:rPr>
              <a:t>Почему это важно?</a:t>
            </a:r>
          </a:p>
        </p:txBody>
      </p:sp>
      <p:sp>
        <p:nvSpPr>
          <p:cNvPr id="13" name="Freeform 13"/>
          <p:cNvSpPr/>
          <p:nvPr/>
        </p:nvSpPr>
        <p:spPr>
          <a:xfrm rot="4366702">
            <a:off x="5619628" y="125415"/>
            <a:ext cx="2909809" cy="4400467"/>
          </a:xfrm>
          <a:custGeom>
            <a:avLst/>
            <a:gdLst/>
            <a:ahLst/>
            <a:cxnLst/>
            <a:rect l="l" t="t" r="r" b="b"/>
            <a:pathLst>
              <a:path w="2909809" h="4400467">
                <a:moveTo>
                  <a:pt x="0" y="0"/>
                </a:moveTo>
                <a:lnTo>
                  <a:pt x="2909809" y="0"/>
                </a:lnTo>
                <a:lnTo>
                  <a:pt x="2909809" y="4400467"/>
                </a:lnTo>
                <a:lnTo>
                  <a:pt x="0" y="440046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15000"/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4" name="Freeform 14"/>
          <p:cNvSpPr/>
          <p:nvPr/>
        </p:nvSpPr>
        <p:spPr>
          <a:xfrm>
            <a:off x="1416183" y="5136309"/>
            <a:ext cx="4864491" cy="4919839"/>
          </a:xfrm>
          <a:custGeom>
            <a:avLst/>
            <a:gdLst/>
            <a:ahLst/>
            <a:cxnLst/>
            <a:rect l="l" t="t" r="r" b="b"/>
            <a:pathLst>
              <a:path w="4864491" h="4919839">
                <a:moveTo>
                  <a:pt x="0" y="0"/>
                </a:moveTo>
                <a:lnTo>
                  <a:pt x="4864491" y="0"/>
                </a:lnTo>
                <a:lnTo>
                  <a:pt x="4864491" y="4919839"/>
                </a:lnTo>
                <a:lnTo>
                  <a:pt x="0" y="4919839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8003178" y="3598786"/>
            <a:ext cx="12348397" cy="7881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432"/>
              </a:lnSpc>
              <a:spcBef>
                <a:spcPct val="0"/>
              </a:spcBef>
            </a:pPr>
            <a:r>
              <a:rPr lang="en-US" sz="4594">
                <a:solidFill>
                  <a:srgbClr val="034093"/>
                </a:solidFill>
                <a:latin typeface="Akrobat"/>
                <a:ea typeface="Akrobat"/>
                <a:cs typeface="Akrobat"/>
                <a:sym typeface="Akrobat"/>
              </a:rPr>
              <a:t>Растущая агрессия и буллинг.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8003178" y="5041059"/>
            <a:ext cx="12348397" cy="7881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432"/>
              </a:lnSpc>
              <a:spcBef>
                <a:spcPct val="0"/>
              </a:spcBef>
            </a:pPr>
            <a:r>
              <a:rPr lang="en-US" sz="4594">
                <a:solidFill>
                  <a:srgbClr val="034093"/>
                </a:solidFill>
                <a:latin typeface="Akrobat"/>
                <a:ea typeface="Akrobat"/>
                <a:cs typeface="Akrobat"/>
                <a:sym typeface="Akrobat"/>
              </a:rPr>
              <a:t>Девиантное поведение и употребление ПАВ.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8003178" y="6483332"/>
            <a:ext cx="12348397" cy="7881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432"/>
              </a:lnSpc>
              <a:spcBef>
                <a:spcPct val="0"/>
              </a:spcBef>
            </a:pPr>
            <a:r>
              <a:rPr lang="en-US" sz="4594">
                <a:solidFill>
                  <a:srgbClr val="034093"/>
                </a:solidFill>
                <a:latin typeface="Akrobat"/>
                <a:ea typeface="Akrobat"/>
                <a:cs typeface="Akrobat"/>
                <a:sym typeface="Akrobat"/>
              </a:rPr>
              <a:t>Суицидальные настроения.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8003178" y="7925605"/>
            <a:ext cx="12348397" cy="7881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432"/>
              </a:lnSpc>
              <a:spcBef>
                <a:spcPct val="0"/>
              </a:spcBef>
            </a:pPr>
            <a:r>
              <a:rPr lang="en-US" sz="4594">
                <a:solidFill>
                  <a:srgbClr val="034093"/>
                </a:solidFill>
                <a:latin typeface="Akrobat"/>
                <a:ea typeface="Akrobat"/>
                <a:cs typeface="Akrobat"/>
                <a:sym typeface="Akrobat"/>
              </a:rPr>
              <a:t>Влияние социальных факторов.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92723" y="5048250"/>
            <a:ext cx="743781" cy="908435"/>
          </a:xfrm>
          <a:custGeom>
            <a:avLst/>
            <a:gdLst/>
            <a:ahLst/>
            <a:cxnLst/>
            <a:rect l="l" t="t" r="r" b="b"/>
            <a:pathLst>
              <a:path w="743781" h="908435">
                <a:moveTo>
                  <a:pt x="0" y="0"/>
                </a:moveTo>
                <a:lnTo>
                  <a:pt x="743781" y="0"/>
                </a:lnTo>
                <a:lnTo>
                  <a:pt x="743781" y="908435"/>
                </a:lnTo>
                <a:lnTo>
                  <a:pt x="0" y="90843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92723" y="6194810"/>
            <a:ext cx="743781" cy="908435"/>
          </a:xfrm>
          <a:custGeom>
            <a:avLst/>
            <a:gdLst/>
            <a:ahLst/>
            <a:cxnLst/>
            <a:rect l="l" t="t" r="r" b="b"/>
            <a:pathLst>
              <a:path w="743781" h="908435">
                <a:moveTo>
                  <a:pt x="0" y="0"/>
                </a:moveTo>
                <a:lnTo>
                  <a:pt x="743781" y="0"/>
                </a:lnTo>
                <a:lnTo>
                  <a:pt x="743781" y="908435"/>
                </a:lnTo>
                <a:lnTo>
                  <a:pt x="0" y="90843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92723" y="7322320"/>
            <a:ext cx="743781" cy="908435"/>
          </a:xfrm>
          <a:custGeom>
            <a:avLst/>
            <a:gdLst/>
            <a:ahLst/>
            <a:cxnLst/>
            <a:rect l="l" t="t" r="r" b="b"/>
            <a:pathLst>
              <a:path w="743781" h="908435">
                <a:moveTo>
                  <a:pt x="0" y="0"/>
                </a:moveTo>
                <a:lnTo>
                  <a:pt x="743781" y="0"/>
                </a:lnTo>
                <a:lnTo>
                  <a:pt x="743781" y="908435"/>
                </a:lnTo>
                <a:lnTo>
                  <a:pt x="0" y="90843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331899" y="0"/>
            <a:ext cx="5956101" cy="3428785"/>
          </a:xfrm>
          <a:custGeom>
            <a:avLst/>
            <a:gdLst/>
            <a:ahLst/>
            <a:cxnLst/>
            <a:rect l="l" t="t" r="r" b="b"/>
            <a:pathLst>
              <a:path w="5956101" h="3428785">
                <a:moveTo>
                  <a:pt x="0" y="0"/>
                </a:moveTo>
                <a:lnTo>
                  <a:pt x="5956101" y="0"/>
                </a:lnTo>
                <a:lnTo>
                  <a:pt x="5956101" y="3428785"/>
                </a:lnTo>
                <a:lnTo>
                  <a:pt x="0" y="342878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0302" r="-17271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385624" y="6832333"/>
            <a:ext cx="5902376" cy="3454667"/>
          </a:xfrm>
          <a:custGeom>
            <a:avLst/>
            <a:gdLst/>
            <a:ahLst/>
            <a:cxnLst/>
            <a:rect l="l" t="t" r="r" b="b"/>
            <a:pathLst>
              <a:path w="5902376" h="3454667">
                <a:moveTo>
                  <a:pt x="0" y="0"/>
                </a:moveTo>
                <a:lnTo>
                  <a:pt x="5902376" y="0"/>
                </a:lnTo>
                <a:lnTo>
                  <a:pt x="5902376" y="3454667"/>
                </a:lnTo>
                <a:lnTo>
                  <a:pt x="0" y="345466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14069" b="-14069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331899" y="3453932"/>
            <a:ext cx="5956101" cy="3353253"/>
          </a:xfrm>
          <a:custGeom>
            <a:avLst/>
            <a:gdLst/>
            <a:ahLst/>
            <a:cxnLst/>
            <a:rect l="l" t="t" r="r" b="b"/>
            <a:pathLst>
              <a:path w="5956101" h="3353253">
                <a:moveTo>
                  <a:pt x="0" y="0"/>
                </a:moveTo>
                <a:lnTo>
                  <a:pt x="5956101" y="0"/>
                </a:lnTo>
                <a:lnTo>
                  <a:pt x="5956101" y="3353253"/>
                </a:lnTo>
                <a:lnTo>
                  <a:pt x="0" y="335325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16608" b="-16608"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492723" y="3309263"/>
            <a:ext cx="11892901" cy="8582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227"/>
              </a:lnSpc>
              <a:spcBef>
                <a:spcPct val="0"/>
              </a:spcBef>
            </a:pPr>
            <a:r>
              <a:rPr lang="en-US" sz="6696" b="1">
                <a:solidFill>
                  <a:srgbClr val="B81C22"/>
                </a:solidFill>
                <a:latin typeface="Akrobat Bold"/>
                <a:ea typeface="Akrobat Bold"/>
                <a:cs typeface="Akrobat Bold"/>
                <a:sym typeface="Akrobat Bold"/>
              </a:rPr>
              <a:t>Создать безопасное будущее!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425424" y="5356939"/>
            <a:ext cx="10356955" cy="33984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4434"/>
              </a:lnSpc>
            </a:pPr>
            <a:r>
              <a:rPr lang="en-US" sz="3994" b="1" u="none" strike="noStrike">
                <a:solidFill>
                  <a:srgbClr val="034093"/>
                </a:solidFill>
                <a:latin typeface="Akrobat"/>
                <a:ea typeface="Akrobat"/>
                <a:cs typeface="Akrobat"/>
                <a:sym typeface="Akrobat"/>
              </a:rPr>
              <a:t>Безопасная и благоприятная среда для развития.</a:t>
            </a:r>
          </a:p>
          <a:p>
            <a:pPr marL="0" lvl="0" indent="0" algn="just">
              <a:lnSpc>
                <a:spcPts val="4434"/>
              </a:lnSpc>
            </a:pPr>
            <a:endParaRPr lang="en-US" sz="3994" b="1" u="none" strike="noStrike">
              <a:solidFill>
                <a:srgbClr val="034093"/>
              </a:solidFill>
              <a:latin typeface="Akrobat"/>
              <a:ea typeface="Akrobat"/>
              <a:cs typeface="Akrobat"/>
              <a:sym typeface="Akrobat"/>
            </a:endParaRPr>
          </a:p>
          <a:p>
            <a:pPr marL="0" lvl="0" indent="0" algn="just">
              <a:lnSpc>
                <a:spcPts val="4434"/>
              </a:lnSpc>
            </a:pPr>
            <a:r>
              <a:rPr lang="en-US" sz="3994" b="1" u="none" strike="noStrike">
                <a:solidFill>
                  <a:srgbClr val="034093"/>
                </a:solidFill>
                <a:latin typeface="Akrobat"/>
                <a:ea typeface="Akrobat"/>
                <a:cs typeface="Akrobat"/>
                <a:sym typeface="Akrobat"/>
              </a:rPr>
              <a:t>Защита от негативного влияния.</a:t>
            </a:r>
          </a:p>
          <a:p>
            <a:pPr marL="0" lvl="0" indent="0" algn="just">
              <a:lnSpc>
                <a:spcPts val="4434"/>
              </a:lnSpc>
            </a:pPr>
            <a:endParaRPr lang="en-US" sz="3994" b="1" u="none" strike="noStrike">
              <a:solidFill>
                <a:srgbClr val="034093"/>
              </a:solidFill>
              <a:latin typeface="Akrobat"/>
              <a:ea typeface="Akrobat"/>
              <a:cs typeface="Akrobat"/>
              <a:sym typeface="Akrobat"/>
            </a:endParaRPr>
          </a:p>
          <a:p>
            <a:pPr marL="0" lvl="0" indent="0" algn="just">
              <a:lnSpc>
                <a:spcPts val="4434"/>
              </a:lnSpc>
            </a:pPr>
            <a:r>
              <a:rPr lang="en-US" sz="3994" b="1" u="none" strike="noStrike">
                <a:solidFill>
                  <a:srgbClr val="034093"/>
                </a:solidFill>
                <a:latin typeface="Akrobat"/>
                <a:ea typeface="Akrobat"/>
                <a:cs typeface="Akrobat"/>
                <a:sym typeface="Akrobat"/>
              </a:rPr>
              <a:t>Формирование навыков конструктивного поведения.</a:t>
            </a:r>
          </a:p>
          <a:p>
            <a:pPr marL="0" lvl="0" indent="0" algn="just">
              <a:lnSpc>
                <a:spcPts val="4434"/>
              </a:lnSpc>
            </a:pPr>
            <a:endParaRPr lang="en-US" sz="3994" b="1" u="none" strike="noStrike">
              <a:solidFill>
                <a:srgbClr val="034093"/>
              </a:solidFill>
              <a:latin typeface="Akrobat"/>
              <a:ea typeface="Akrobat"/>
              <a:cs typeface="Akrobat"/>
              <a:sym typeface="Akrobat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384438" y="-157231"/>
            <a:ext cx="8651277" cy="2810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986"/>
              </a:lnSpc>
              <a:spcBef>
                <a:spcPct val="0"/>
              </a:spcBef>
            </a:pPr>
            <a:r>
              <a:rPr lang="en-US" sz="16418" b="1">
                <a:solidFill>
                  <a:srgbClr val="034093"/>
                </a:solidFill>
                <a:latin typeface="Akrobat Bold"/>
                <a:ea typeface="Akrobat Bold"/>
                <a:cs typeface="Akrobat Bold"/>
                <a:sym typeface="Akrobat Bold"/>
              </a:rPr>
              <a:t>Наша цель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</p:sp>
      <p:graphicFrame>
        <p:nvGraphicFramePr>
          <p:cNvPr id="3" name="Table 3"/>
          <p:cNvGraphicFramePr>
            <a:graphicFrameLocks noGrp="1"/>
          </p:cNvGraphicFramePr>
          <p:nvPr/>
        </p:nvGraphicFramePr>
        <p:xfrm>
          <a:off x="431948" y="2075442"/>
          <a:ext cx="17457872" cy="7923828"/>
        </p:xfrm>
        <a:graphic>
          <a:graphicData uri="http://schemas.openxmlformats.org/drawingml/2006/table">
            <a:tbl>
              <a:tblPr/>
              <a:tblGrid>
                <a:gridCol w="43644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644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644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36446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961914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3679"/>
                        </a:lnSpc>
                        <a:spcBef>
                          <a:spcPct val="0"/>
                        </a:spcBef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BCBD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BCBD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BCBD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BCBD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3679"/>
                        </a:lnSpc>
                        <a:spcBef>
                          <a:spcPct val="0"/>
                        </a:spcBef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BCBD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BCBD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BCBD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3679"/>
                        </a:lnSpc>
                        <a:spcBef>
                          <a:spcPct val="0"/>
                        </a:spcBef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BCBD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BCBD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BCBD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BCBD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3679"/>
                        </a:lnSpc>
                        <a:spcBef>
                          <a:spcPct val="0"/>
                        </a:spcBef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BCBD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BCBD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1914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3679"/>
                        </a:lnSpc>
                        <a:spcBef>
                          <a:spcPct val="0"/>
                        </a:spcBef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BCBD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BCBD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3679"/>
                        </a:lnSpc>
                        <a:spcBef>
                          <a:spcPct val="0"/>
                        </a:spcBef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BCBD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BCBD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BCBD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BCBD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3679"/>
                        </a:lnSpc>
                        <a:spcBef>
                          <a:spcPct val="0"/>
                        </a:spcBef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BCBD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BCBD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BCBD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3679"/>
                        </a:lnSpc>
                        <a:spcBef>
                          <a:spcPct val="0"/>
                        </a:spcBef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BCBD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BCBD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BCBD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BCBD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4" name="Group 4"/>
          <p:cNvGrpSpPr/>
          <p:nvPr/>
        </p:nvGrpSpPr>
        <p:grpSpPr>
          <a:xfrm>
            <a:off x="4824354" y="2075442"/>
            <a:ext cx="4336531" cy="3961914"/>
            <a:chOff x="0" y="0"/>
            <a:chExt cx="889654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89654" cy="812800"/>
            </a:xfrm>
            <a:custGeom>
              <a:avLst/>
              <a:gdLst/>
              <a:ahLst/>
              <a:cxnLst/>
              <a:rect l="l" t="t" r="r" b="b"/>
              <a:pathLst>
                <a:path w="889654" h="812800">
                  <a:moveTo>
                    <a:pt x="0" y="0"/>
                  </a:moveTo>
                  <a:lnTo>
                    <a:pt x="889654" y="0"/>
                  </a:lnTo>
                  <a:lnTo>
                    <a:pt x="889654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3"/>
              <a:stretch>
                <a:fillRect l="-10330" r="-52089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13470359" y="2075442"/>
            <a:ext cx="4419463" cy="3961914"/>
            <a:chOff x="0" y="0"/>
            <a:chExt cx="906668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06668" cy="812800"/>
            </a:xfrm>
            <a:custGeom>
              <a:avLst/>
              <a:gdLst/>
              <a:ahLst/>
              <a:cxnLst/>
              <a:rect l="l" t="t" r="r" b="b"/>
              <a:pathLst>
                <a:path w="906668" h="812800">
                  <a:moveTo>
                    <a:pt x="0" y="0"/>
                  </a:moveTo>
                  <a:lnTo>
                    <a:pt x="906668" y="0"/>
                  </a:lnTo>
                  <a:lnTo>
                    <a:pt x="906668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4"/>
              <a:stretch>
                <a:fillRect l="-15658" r="-43713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431948" y="6037356"/>
            <a:ext cx="4392405" cy="3961914"/>
            <a:chOff x="0" y="0"/>
            <a:chExt cx="901117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901117" cy="812800"/>
            </a:xfrm>
            <a:custGeom>
              <a:avLst/>
              <a:gdLst/>
              <a:ahLst/>
              <a:cxnLst/>
              <a:rect l="l" t="t" r="r" b="b"/>
              <a:pathLst>
                <a:path w="901117" h="812800">
                  <a:moveTo>
                    <a:pt x="0" y="0"/>
                  </a:moveTo>
                  <a:lnTo>
                    <a:pt x="901117" y="0"/>
                  </a:lnTo>
                  <a:lnTo>
                    <a:pt x="901117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5"/>
              <a:stretch>
                <a:fillRect l="-11013" r="-48631"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9160885" y="6037356"/>
            <a:ext cx="4388085" cy="3961914"/>
            <a:chOff x="0" y="0"/>
            <a:chExt cx="900231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900231" cy="812800"/>
            </a:xfrm>
            <a:custGeom>
              <a:avLst/>
              <a:gdLst/>
              <a:ahLst/>
              <a:cxnLst/>
              <a:rect l="l" t="t" r="r" b="b"/>
              <a:pathLst>
                <a:path w="900231" h="812800">
                  <a:moveTo>
                    <a:pt x="0" y="0"/>
                  </a:moveTo>
                  <a:lnTo>
                    <a:pt x="900231" y="0"/>
                  </a:lnTo>
                  <a:lnTo>
                    <a:pt x="900231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6"/>
              <a:stretch>
                <a:fillRect t="-33480" b="-14195"/>
              </a:stretch>
            </a:blipFill>
          </p:spPr>
        </p:sp>
      </p:grpSp>
      <p:sp>
        <p:nvSpPr>
          <p:cNvPr id="12" name="TextBox 12"/>
          <p:cNvSpPr txBox="1"/>
          <p:nvPr/>
        </p:nvSpPr>
        <p:spPr>
          <a:xfrm>
            <a:off x="431948" y="461618"/>
            <a:ext cx="13762407" cy="12448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857"/>
              </a:lnSpc>
              <a:spcBef>
                <a:spcPct val="0"/>
              </a:spcBef>
            </a:pPr>
            <a:r>
              <a:rPr lang="en-US" sz="10299" b="1" u="none" strike="noStrike">
                <a:solidFill>
                  <a:srgbClr val="B81C22"/>
                </a:solidFill>
                <a:latin typeface="Akrobat Bold"/>
                <a:ea typeface="Akrobat Bold"/>
                <a:cs typeface="Akrobat Bold"/>
                <a:sym typeface="Akrobat Bold"/>
              </a:rPr>
              <a:t>Комплексный подход: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3779010" y="6943107"/>
            <a:ext cx="3907531" cy="19291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679"/>
              </a:lnSpc>
              <a:spcBef>
                <a:spcPct val="0"/>
              </a:spcBef>
            </a:pPr>
            <a:r>
              <a:rPr lang="en-US" sz="4599" b="1" u="none" strike="noStrike">
                <a:solidFill>
                  <a:srgbClr val="034093"/>
                </a:solidFill>
                <a:latin typeface="Akrobat Bold"/>
                <a:ea typeface="Akrobat Bold"/>
                <a:cs typeface="Akrobat Bold"/>
                <a:sym typeface="Akrobat Bold"/>
              </a:rPr>
              <a:t>Индивидуальная работа </a:t>
            </a:r>
          </a:p>
          <a:p>
            <a:pPr marL="0" lvl="0" indent="0" algn="ctr">
              <a:lnSpc>
                <a:spcPts val="3679"/>
              </a:lnSpc>
              <a:spcBef>
                <a:spcPct val="0"/>
              </a:spcBef>
            </a:pPr>
            <a:r>
              <a:rPr lang="en-US" sz="4599" b="1" u="none" strike="noStrike">
                <a:solidFill>
                  <a:srgbClr val="034093"/>
                </a:solidFill>
                <a:latin typeface="Akrobat Bold"/>
                <a:ea typeface="Akrobat Bold"/>
                <a:cs typeface="Akrobat Bold"/>
                <a:sym typeface="Akrobat Bold"/>
              </a:rPr>
              <a:t>с учащимися группы риска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76041" y="3394717"/>
            <a:ext cx="3506292" cy="14624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79"/>
              </a:lnSpc>
            </a:pPr>
            <a:r>
              <a:rPr lang="en-US" sz="4599" b="1">
                <a:solidFill>
                  <a:srgbClr val="034093"/>
                </a:solidFill>
                <a:latin typeface="Akrobat Bold"/>
                <a:ea typeface="Akrobat Bold"/>
                <a:cs typeface="Akrobat Bold"/>
                <a:sym typeface="Akrobat Bold"/>
              </a:rPr>
              <a:t>Ранняя диагностика </a:t>
            </a:r>
          </a:p>
          <a:p>
            <a:pPr algn="ctr">
              <a:lnSpc>
                <a:spcPts val="3679"/>
              </a:lnSpc>
            </a:pPr>
            <a:r>
              <a:rPr lang="en-US" sz="4599" b="1">
                <a:solidFill>
                  <a:srgbClr val="034093"/>
                </a:solidFill>
                <a:latin typeface="Akrobat Bold"/>
                <a:ea typeface="Akrobat Bold"/>
                <a:cs typeface="Akrobat Bold"/>
                <a:sym typeface="Akrobat Bold"/>
              </a:rPr>
              <a:t>и выявление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339116" y="3681419"/>
            <a:ext cx="3950268" cy="8604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199"/>
              </a:lnSpc>
              <a:spcBef>
                <a:spcPct val="0"/>
              </a:spcBef>
            </a:pPr>
            <a:r>
              <a:rPr lang="en-US" sz="3999" b="1" u="none" strike="noStrike">
                <a:solidFill>
                  <a:srgbClr val="034093"/>
                </a:solidFill>
                <a:latin typeface="Akrobat Bold"/>
                <a:ea typeface="Akrobat Bold"/>
                <a:cs typeface="Akrobat Bold"/>
                <a:sym typeface="Akrobat Bold"/>
              </a:rPr>
              <a:t>Профилактические мероприятия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5395589" y="7409832"/>
            <a:ext cx="3087180" cy="9956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679"/>
              </a:lnSpc>
              <a:spcBef>
                <a:spcPct val="0"/>
              </a:spcBef>
            </a:pPr>
            <a:r>
              <a:rPr lang="en-US" sz="4599" b="1" u="none" strike="noStrike">
                <a:solidFill>
                  <a:srgbClr val="034093"/>
                </a:solidFill>
                <a:latin typeface="Akrobat Bold"/>
                <a:ea typeface="Akrobat Bold"/>
                <a:cs typeface="Akrobat Bold"/>
                <a:sym typeface="Akrobat Bold"/>
              </a:rPr>
              <a:t>Работа </a:t>
            </a:r>
          </a:p>
          <a:p>
            <a:pPr marL="0" lvl="0" indent="0" algn="ctr">
              <a:lnSpc>
                <a:spcPts val="3679"/>
              </a:lnSpc>
              <a:spcBef>
                <a:spcPct val="0"/>
              </a:spcBef>
            </a:pPr>
            <a:r>
              <a:rPr lang="en-US" sz="4599" b="1" u="none" strike="noStrike">
                <a:solidFill>
                  <a:srgbClr val="034093"/>
                </a:solidFill>
                <a:latin typeface="Akrobat Bold"/>
                <a:ea typeface="Akrobat Bold"/>
                <a:cs typeface="Akrobat Bold"/>
                <a:sym typeface="Akrobat Bold"/>
              </a:rPr>
              <a:t>с родителями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55359" y="2031588"/>
            <a:ext cx="546711" cy="667739"/>
          </a:xfrm>
          <a:custGeom>
            <a:avLst/>
            <a:gdLst/>
            <a:ahLst/>
            <a:cxnLst/>
            <a:rect l="l" t="t" r="r" b="b"/>
            <a:pathLst>
              <a:path w="546711" h="667739">
                <a:moveTo>
                  <a:pt x="0" y="0"/>
                </a:moveTo>
                <a:lnTo>
                  <a:pt x="546711" y="0"/>
                </a:lnTo>
                <a:lnTo>
                  <a:pt x="546711" y="667740"/>
                </a:lnTo>
                <a:lnTo>
                  <a:pt x="0" y="6677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55359" y="4168417"/>
            <a:ext cx="546711" cy="667739"/>
          </a:xfrm>
          <a:custGeom>
            <a:avLst/>
            <a:gdLst/>
            <a:ahLst/>
            <a:cxnLst/>
            <a:rect l="l" t="t" r="r" b="b"/>
            <a:pathLst>
              <a:path w="546711" h="667739">
                <a:moveTo>
                  <a:pt x="0" y="0"/>
                </a:moveTo>
                <a:lnTo>
                  <a:pt x="546711" y="0"/>
                </a:lnTo>
                <a:lnTo>
                  <a:pt x="546711" y="667739"/>
                </a:lnTo>
                <a:lnTo>
                  <a:pt x="0" y="66773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55359" y="3080328"/>
            <a:ext cx="546711" cy="667739"/>
          </a:xfrm>
          <a:custGeom>
            <a:avLst/>
            <a:gdLst/>
            <a:ahLst/>
            <a:cxnLst/>
            <a:rect l="l" t="t" r="r" b="b"/>
            <a:pathLst>
              <a:path w="546711" h="667739">
                <a:moveTo>
                  <a:pt x="0" y="0"/>
                </a:moveTo>
                <a:lnTo>
                  <a:pt x="546711" y="0"/>
                </a:lnTo>
                <a:lnTo>
                  <a:pt x="546711" y="667739"/>
                </a:lnTo>
                <a:lnTo>
                  <a:pt x="0" y="66773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2400" y="5963772"/>
            <a:ext cx="9820765" cy="4164004"/>
          </a:xfrm>
          <a:custGeom>
            <a:avLst/>
            <a:gdLst/>
            <a:ahLst/>
            <a:cxnLst/>
            <a:rect l="l" t="t" r="r" b="b"/>
            <a:pathLst>
              <a:path w="9820765" h="4164004">
                <a:moveTo>
                  <a:pt x="0" y="0"/>
                </a:moveTo>
                <a:lnTo>
                  <a:pt x="9820765" y="0"/>
                </a:lnTo>
                <a:lnTo>
                  <a:pt x="9820765" y="4164003"/>
                </a:lnTo>
                <a:lnTo>
                  <a:pt x="0" y="416400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6426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129915" y="5918495"/>
            <a:ext cx="7947132" cy="4209280"/>
          </a:xfrm>
          <a:custGeom>
            <a:avLst/>
            <a:gdLst/>
            <a:ahLst/>
            <a:cxnLst/>
            <a:rect l="l" t="t" r="r" b="b"/>
            <a:pathLst>
              <a:path w="7947132" h="4209280">
                <a:moveTo>
                  <a:pt x="0" y="0"/>
                </a:moveTo>
                <a:lnTo>
                  <a:pt x="7947133" y="0"/>
                </a:lnTo>
                <a:lnTo>
                  <a:pt x="7947133" y="4209280"/>
                </a:lnTo>
                <a:lnTo>
                  <a:pt x="0" y="420928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3948" t="-38094" b="-9097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193776" y="2212563"/>
            <a:ext cx="15558776" cy="32349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36"/>
              </a:lnSpc>
            </a:pPr>
            <a:r>
              <a:rPr lang="en-US" sz="4194" b="1" u="none" strike="noStrike">
                <a:solidFill>
                  <a:srgbClr val="034093"/>
                </a:solidFill>
                <a:latin typeface="Akrobat"/>
                <a:ea typeface="Akrobat"/>
                <a:cs typeface="Akrobat"/>
                <a:sym typeface="Akrobat"/>
              </a:rPr>
              <a:t>Тематические классные часы (толерантность, уважение, ответственность).</a:t>
            </a:r>
          </a:p>
          <a:p>
            <a:pPr marL="0" lvl="0" indent="0" algn="l">
              <a:lnSpc>
                <a:spcPts val="4236"/>
              </a:lnSpc>
            </a:pPr>
            <a:endParaRPr lang="en-US" sz="4194" b="1" u="none" strike="noStrike">
              <a:solidFill>
                <a:srgbClr val="034093"/>
              </a:solidFill>
              <a:latin typeface="Akrobat"/>
              <a:ea typeface="Akrobat"/>
              <a:cs typeface="Akrobat"/>
              <a:sym typeface="Akrobat"/>
            </a:endParaRPr>
          </a:p>
          <a:p>
            <a:pPr marL="0" lvl="0" indent="0" algn="l">
              <a:lnSpc>
                <a:spcPts val="4236"/>
              </a:lnSpc>
            </a:pPr>
            <a:r>
              <a:rPr lang="en-US" sz="4194" b="1" u="none" strike="noStrike">
                <a:solidFill>
                  <a:srgbClr val="034093"/>
                </a:solidFill>
                <a:latin typeface="Akrobat"/>
                <a:ea typeface="Akrobat"/>
                <a:cs typeface="Akrobat"/>
                <a:sym typeface="Akrobat"/>
              </a:rPr>
              <a:t>Навыки безопасного поведения (онлайн и офлайн).</a:t>
            </a:r>
          </a:p>
          <a:p>
            <a:pPr marL="0" lvl="0" indent="0" algn="l">
              <a:lnSpc>
                <a:spcPts val="4236"/>
              </a:lnSpc>
            </a:pPr>
            <a:endParaRPr lang="en-US" sz="4194" b="1" u="none" strike="noStrike">
              <a:solidFill>
                <a:srgbClr val="034093"/>
              </a:solidFill>
              <a:latin typeface="Akrobat"/>
              <a:ea typeface="Akrobat"/>
              <a:cs typeface="Akrobat"/>
              <a:sym typeface="Akrobat"/>
            </a:endParaRPr>
          </a:p>
          <a:p>
            <a:pPr marL="0" lvl="0" indent="0" algn="l">
              <a:lnSpc>
                <a:spcPts val="4236"/>
              </a:lnSpc>
            </a:pPr>
            <a:r>
              <a:rPr lang="en-US" sz="4194" b="1" u="none" strike="noStrike">
                <a:solidFill>
                  <a:srgbClr val="034093"/>
                </a:solidFill>
                <a:latin typeface="Akrobat"/>
                <a:ea typeface="Akrobat"/>
                <a:cs typeface="Akrobat"/>
                <a:sym typeface="Akrobat"/>
              </a:rPr>
              <a:t>Тренинги по коммуникации, управлению эмоциями, разрешению конфликтов.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455359" y="598440"/>
            <a:ext cx="12562102" cy="10700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838"/>
              </a:lnSpc>
              <a:spcBef>
                <a:spcPct val="0"/>
              </a:spcBef>
            </a:pPr>
            <a:r>
              <a:rPr lang="en-US" sz="8428" b="1">
                <a:solidFill>
                  <a:srgbClr val="034093"/>
                </a:solidFill>
                <a:latin typeface="Akrobat Bold"/>
                <a:ea typeface="Akrobat Bold"/>
                <a:cs typeface="Akrobat Bold"/>
                <a:sym typeface="Akrobat Bold"/>
              </a:rPr>
              <a:t>Шаг</a:t>
            </a:r>
            <a:r>
              <a:rPr lang="en-US" sz="8428" b="1" u="none" strike="noStrike">
                <a:solidFill>
                  <a:srgbClr val="034093"/>
                </a:solidFill>
                <a:latin typeface="Akrobat Bold"/>
                <a:ea typeface="Akrobat Bold"/>
                <a:cs typeface="Akrobat Bold"/>
                <a:sym typeface="Akrobat Bold"/>
              </a:rPr>
              <a:t> за шагом к безопасности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28700" y="3329493"/>
            <a:ext cx="546711" cy="667739"/>
          </a:xfrm>
          <a:custGeom>
            <a:avLst/>
            <a:gdLst/>
            <a:ahLst/>
            <a:cxnLst/>
            <a:rect l="l" t="t" r="r" b="b"/>
            <a:pathLst>
              <a:path w="546711" h="667739">
                <a:moveTo>
                  <a:pt x="0" y="0"/>
                </a:moveTo>
                <a:lnTo>
                  <a:pt x="546711" y="0"/>
                </a:lnTo>
                <a:lnTo>
                  <a:pt x="546711" y="667740"/>
                </a:lnTo>
                <a:lnTo>
                  <a:pt x="0" y="6677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28700" y="4743167"/>
            <a:ext cx="546711" cy="667739"/>
          </a:xfrm>
          <a:custGeom>
            <a:avLst/>
            <a:gdLst/>
            <a:ahLst/>
            <a:cxnLst/>
            <a:rect l="l" t="t" r="r" b="b"/>
            <a:pathLst>
              <a:path w="546711" h="667739">
                <a:moveTo>
                  <a:pt x="0" y="0"/>
                </a:moveTo>
                <a:lnTo>
                  <a:pt x="546711" y="0"/>
                </a:lnTo>
                <a:lnTo>
                  <a:pt x="546711" y="667739"/>
                </a:lnTo>
                <a:lnTo>
                  <a:pt x="0" y="66773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406583" y="3481893"/>
            <a:ext cx="546711" cy="667739"/>
          </a:xfrm>
          <a:custGeom>
            <a:avLst/>
            <a:gdLst/>
            <a:ahLst/>
            <a:cxnLst/>
            <a:rect l="l" t="t" r="r" b="b"/>
            <a:pathLst>
              <a:path w="546711" h="667739">
                <a:moveTo>
                  <a:pt x="0" y="0"/>
                </a:moveTo>
                <a:lnTo>
                  <a:pt x="546711" y="0"/>
                </a:lnTo>
                <a:lnTo>
                  <a:pt x="546711" y="667740"/>
                </a:lnTo>
                <a:lnTo>
                  <a:pt x="0" y="6677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406583" y="4895567"/>
            <a:ext cx="546711" cy="667739"/>
          </a:xfrm>
          <a:custGeom>
            <a:avLst/>
            <a:gdLst/>
            <a:ahLst/>
            <a:cxnLst/>
            <a:rect l="l" t="t" r="r" b="b"/>
            <a:pathLst>
              <a:path w="546711" h="667739">
                <a:moveTo>
                  <a:pt x="0" y="0"/>
                </a:moveTo>
                <a:lnTo>
                  <a:pt x="546711" y="0"/>
                </a:lnTo>
                <a:lnTo>
                  <a:pt x="546711" y="667739"/>
                </a:lnTo>
                <a:lnTo>
                  <a:pt x="0" y="66773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97462" y="6793908"/>
            <a:ext cx="5980998" cy="3379264"/>
          </a:xfrm>
          <a:custGeom>
            <a:avLst/>
            <a:gdLst/>
            <a:ahLst/>
            <a:cxnLst/>
            <a:rect l="l" t="t" r="r" b="b"/>
            <a:pathLst>
              <a:path w="5980998" h="3379264">
                <a:moveTo>
                  <a:pt x="0" y="0"/>
                </a:moveTo>
                <a:lnTo>
                  <a:pt x="5980998" y="0"/>
                </a:lnTo>
                <a:lnTo>
                  <a:pt x="5980998" y="3379264"/>
                </a:lnTo>
                <a:lnTo>
                  <a:pt x="0" y="337926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568429" y="6806643"/>
            <a:ext cx="2524897" cy="3366529"/>
          </a:xfrm>
          <a:custGeom>
            <a:avLst/>
            <a:gdLst/>
            <a:ahLst/>
            <a:cxnLst/>
            <a:rect l="l" t="t" r="r" b="b"/>
            <a:pathLst>
              <a:path w="2524897" h="3366529">
                <a:moveTo>
                  <a:pt x="0" y="0"/>
                </a:moveTo>
                <a:lnTo>
                  <a:pt x="2524897" y="0"/>
                </a:lnTo>
                <a:lnTo>
                  <a:pt x="2524897" y="3366529"/>
                </a:lnTo>
                <a:lnTo>
                  <a:pt x="0" y="336652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6662532" y="6806643"/>
            <a:ext cx="2524897" cy="3366529"/>
          </a:xfrm>
          <a:custGeom>
            <a:avLst/>
            <a:gdLst/>
            <a:ahLst/>
            <a:cxnLst/>
            <a:rect l="l" t="t" r="r" b="b"/>
            <a:pathLst>
              <a:path w="2524897" h="3366529">
                <a:moveTo>
                  <a:pt x="0" y="0"/>
                </a:moveTo>
                <a:lnTo>
                  <a:pt x="2524897" y="0"/>
                </a:lnTo>
                <a:lnTo>
                  <a:pt x="2524897" y="3366529"/>
                </a:lnTo>
                <a:lnTo>
                  <a:pt x="0" y="336652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2300966" y="6800276"/>
            <a:ext cx="5958459" cy="3366529"/>
          </a:xfrm>
          <a:custGeom>
            <a:avLst/>
            <a:gdLst/>
            <a:ahLst/>
            <a:cxnLst/>
            <a:rect l="l" t="t" r="r" b="b"/>
            <a:pathLst>
              <a:path w="5958459" h="3366529">
                <a:moveTo>
                  <a:pt x="0" y="0"/>
                </a:moveTo>
                <a:lnTo>
                  <a:pt x="5958459" y="0"/>
                </a:lnTo>
                <a:lnTo>
                  <a:pt x="5958459" y="3366529"/>
                </a:lnTo>
                <a:lnTo>
                  <a:pt x="0" y="336652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796793" y="437205"/>
            <a:ext cx="11731477" cy="20606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838"/>
              </a:lnSpc>
              <a:spcBef>
                <a:spcPct val="0"/>
              </a:spcBef>
            </a:pPr>
            <a:r>
              <a:rPr lang="en-US" sz="8428" b="1" u="none" strike="noStrike">
                <a:solidFill>
                  <a:srgbClr val="B81C22"/>
                </a:solidFill>
                <a:latin typeface="Akrobat Bold"/>
                <a:ea typeface="Akrobat Bold"/>
                <a:cs typeface="Akrobat Bold"/>
                <a:sym typeface="Akrobat Bold"/>
              </a:rPr>
              <a:t>Общими усилиями </a:t>
            </a:r>
          </a:p>
          <a:p>
            <a:pPr marL="0" lvl="0" indent="0" algn="l">
              <a:lnSpc>
                <a:spcPts val="7838"/>
              </a:lnSpc>
              <a:spcBef>
                <a:spcPct val="0"/>
              </a:spcBef>
            </a:pPr>
            <a:r>
              <a:rPr lang="en-US" sz="8428" b="1" u="none" strike="noStrike">
                <a:solidFill>
                  <a:srgbClr val="B81C22"/>
                </a:solidFill>
                <a:latin typeface="Akrobat Bold"/>
                <a:ea typeface="Akrobat Bold"/>
                <a:cs typeface="Akrobat Bold"/>
                <a:sym typeface="Akrobat Bold"/>
              </a:rPr>
              <a:t>мы защитим наших детей!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920349" y="3396168"/>
            <a:ext cx="7486233" cy="11013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36"/>
              </a:lnSpc>
              <a:spcBef>
                <a:spcPct val="0"/>
              </a:spcBef>
            </a:pPr>
            <a:r>
              <a:rPr lang="en-US" sz="4194" b="1" u="none" strike="noStrike">
                <a:solidFill>
                  <a:srgbClr val="034093"/>
                </a:solidFill>
                <a:latin typeface="Akrobat"/>
                <a:ea typeface="Akrobat"/>
                <a:cs typeface="Akrobat"/>
                <a:sym typeface="Akrobat"/>
              </a:rPr>
              <a:t>Приглашение специалистов (психологи, инспекторы ПДН).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296194" y="3632298"/>
            <a:ext cx="7258578" cy="11013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36"/>
              </a:lnSpc>
              <a:spcBef>
                <a:spcPct val="0"/>
              </a:spcBef>
            </a:pPr>
            <a:r>
              <a:rPr lang="en-US" sz="4194" b="1" u="none" strike="noStrike">
                <a:solidFill>
                  <a:srgbClr val="034093"/>
                </a:solidFill>
                <a:latin typeface="Akrobat"/>
                <a:ea typeface="Akrobat"/>
                <a:cs typeface="Akrobat"/>
                <a:sym typeface="Akrobat"/>
              </a:rPr>
              <a:t>Волонтерская деятельность.</a:t>
            </a:r>
          </a:p>
          <a:p>
            <a:pPr marL="0" lvl="0" indent="0" algn="l">
              <a:lnSpc>
                <a:spcPts val="4236"/>
              </a:lnSpc>
              <a:spcBef>
                <a:spcPct val="0"/>
              </a:spcBef>
            </a:pPr>
            <a:endParaRPr lang="en-US" sz="4194" b="1" u="none" strike="noStrike">
              <a:solidFill>
                <a:srgbClr val="034093"/>
              </a:solidFill>
              <a:latin typeface="Akrobat"/>
              <a:ea typeface="Akrobat"/>
              <a:cs typeface="Akrobat"/>
              <a:sym typeface="Akrobat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920349" y="4893572"/>
            <a:ext cx="5475280" cy="16347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36"/>
              </a:lnSpc>
              <a:spcBef>
                <a:spcPct val="0"/>
              </a:spcBef>
            </a:pPr>
            <a:r>
              <a:rPr lang="en-US" sz="4194" b="1" u="none" strike="noStrike">
                <a:solidFill>
                  <a:srgbClr val="034093"/>
                </a:solidFill>
                <a:latin typeface="Akrobat"/>
                <a:ea typeface="Akrobat"/>
                <a:cs typeface="Akrobat"/>
                <a:sym typeface="Akrobat"/>
              </a:rPr>
              <a:t>Творческие конкурсы, спортивные соревнования.</a:t>
            </a:r>
          </a:p>
          <a:p>
            <a:pPr marL="0" lvl="0" indent="0" algn="l">
              <a:lnSpc>
                <a:spcPts val="4236"/>
              </a:lnSpc>
              <a:spcBef>
                <a:spcPct val="0"/>
              </a:spcBef>
            </a:pPr>
            <a:endParaRPr lang="en-US" sz="4194" b="1" u="none" strike="noStrike">
              <a:solidFill>
                <a:srgbClr val="034093"/>
              </a:solidFill>
              <a:latin typeface="Akrobat"/>
              <a:ea typeface="Akrobat"/>
              <a:cs typeface="Akrobat"/>
              <a:sym typeface="Akrobat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0296194" y="4995363"/>
            <a:ext cx="7353435" cy="5679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36"/>
              </a:lnSpc>
              <a:spcBef>
                <a:spcPct val="0"/>
              </a:spcBef>
            </a:pPr>
            <a:r>
              <a:rPr lang="en-US" sz="4194" b="1" u="none" strike="noStrike">
                <a:solidFill>
                  <a:srgbClr val="034093"/>
                </a:solidFill>
                <a:latin typeface="Akrobat"/>
                <a:ea typeface="Akrobat"/>
                <a:cs typeface="Akrobat"/>
                <a:sym typeface="Akrobat"/>
              </a:rPr>
              <a:t>Вовлечение учащихся в процесс.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2083976"/>
            <a:ext cx="7029669" cy="5246370"/>
            <a:chOff x="0" y="0"/>
            <a:chExt cx="108908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089080" cy="812800"/>
            </a:xfrm>
            <a:custGeom>
              <a:avLst/>
              <a:gdLst/>
              <a:ahLst/>
              <a:cxnLst/>
              <a:rect l="l" t="t" r="r" b="b"/>
              <a:pathLst>
                <a:path w="1089080" h="812800">
                  <a:moveTo>
                    <a:pt x="110132" y="0"/>
                  </a:moveTo>
                  <a:lnTo>
                    <a:pt x="978948" y="0"/>
                  </a:lnTo>
                  <a:cubicBezTo>
                    <a:pt x="1008156" y="0"/>
                    <a:pt x="1036169" y="11603"/>
                    <a:pt x="1056823" y="32257"/>
                  </a:cubicBezTo>
                  <a:cubicBezTo>
                    <a:pt x="1077476" y="52911"/>
                    <a:pt x="1089080" y="80923"/>
                    <a:pt x="1089080" y="110132"/>
                  </a:cubicBezTo>
                  <a:lnTo>
                    <a:pt x="1089080" y="702668"/>
                  </a:lnTo>
                  <a:cubicBezTo>
                    <a:pt x="1089080" y="763492"/>
                    <a:pt x="1039772" y="812800"/>
                    <a:pt x="978948" y="812800"/>
                  </a:cubicBezTo>
                  <a:lnTo>
                    <a:pt x="110132" y="812800"/>
                  </a:lnTo>
                  <a:cubicBezTo>
                    <a:pt x="49308" y="812800"/>
                    <a:pt x="0" y="763492"/>
                    <a:pt x="0" y="702668"/>
                  </a:cubicBezTo>
                  <a:lnTo>
                    <a:pt x="0" y="110132"/>
                  </a:lnTo>
                  <a:cubicBezTo>
                    <a:pt x="0" y="49308"/>
                    <a:pt x="49308" y="0"/>
                    <a:pt x="110132" y="0"/>
                  </a:cubicBezTo>
                  <a:close/>
                </a:path>
              </a:pathLst>
            </a:custGeom>
            <a:blipFill>
              <a:blip r:embed="rId3"/>
              <a:stretch>
                <a:fillRect t="-246" b="-246"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10533718" y="2083976"/>
            <a:ext cx="7029669" cy="5246370"/>
            <a:chOff x="0" y="0"/>
            <a:chExt cx="108908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089080" cy="812800"/>
            </a:xfrm>
            <a:custGeom>
              <a:avLst/>
              <a:gdLst/>
              <a:ahLst/>
              <a:cxnLst/>
              <a:rect l="l" t="t" r="r" b="b"/>
              <a:pathLst>
                <a:path w="1089080" h="812800">
                  <a:moveTo>
                    <a:pt x="110132" y="0"/>
                  </a:moveTo>
                  <a:lnTo>
                    <a:pt x="978948" y="0"/>
                  </a:lnTo>
                  <a:cubicBezTo>
                    <a:pt x="1008156" y="0"/>
                    <a:pt x="1036169" y="11603"/>
                    <a:pt x="1056823" y="32257"/>
                  </a:cubicBezTo>
                  <a:cubicBezTo>
                    <a:pt x="1077476" y="52911"/>
                    <a:pt x="1089080" y="80923"/>
                    <a:pt x="1089080" y="110132"/>
                  </a:cubicBezTo>
                  <a:lnTo>
                    <a:pt x="1089080" y="702668"/>
                  </a:lnTo>
                  <a:cubicBezTo>
                    <a:pt x="1089080" y="763492"/>
                    <a:pt x="1039772" y="812800"/>
                    <a:pt x="978948" y="812800"/>
                  </a:cubicBezTo>
                  <a:lnTo>
                    <a:pt x="110132" y="812800"/>
                  </a:lnTo>
                  <a:cubicBezTo>
                    <a:pt x="49308" y="812800"/>
                    <a:pt x="0" y="763492"/>
                    <a:pt x="0" y="702668"/>
                  </a:cubicBezTo>
                  <a:lnTo>
                    <a:pt x="0" y="110132"/>
                  </a:lnTo>
                  <a:cubicBezTo>
                    <a:pt x="0" y="49308"/>
                    <a:pt x="49308" y="0"/>
                    <a:pt x="110132" y="0"/>
                  </a:cubicBezTo>
                  <a:close/>
                </a:path>
              </a:pathLst>
            </a:custGeom>
            <a:blipFill>
              <a:blip r:embed="rId4"/>
              <a:stretch>
                <a:fillRect l="-11148" r="-20943"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3923284" y="397180"/>
            <a:ext cx="10441431" cy="10700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838"/>
              </a:lnSpc>
              <a:spcBef>
                <a:spcPct val="0"/>
              </a:spcBef>
            </a:pPr>
            <a:r>
              <a:rPr lang="en-US" sz="8428" b="1" u="none" strike="noStrike">
                <a:solidFill>
                  <a:srgbClr val="034093"/>
                </a:solidFill>
                <a:latin typeface="Akrobat Bold"/>
                <a:ea typeface="Akrobat Bold"/>
                <a:cs typeface="Akrobat Bold"/>
                <a:sym typeface="Akrobat Bold"/>
              </a:rPr>
              <a:t>Эффективные практики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702245" y="7776575"/>
            <a:ext cx="5682578" cy="16347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236"/>
              </a:lnSpc>
              <a:spcBef>
                <a:spcPct val="0"/>
              </a:spcBef>
            </a:pPr>
            <a:r>
              <a:rPr lang="en-US" sz="4194" b="1" u="none" strike="noStrike">
                <a:solidFill>
                  <a:srgbClr val="034093"/>
                </a:solidFill>
                <a:latin typeface="Akrobat"/>
                <a:ea typeface="Akrobat"/>
                <a:cs typeface="Akrobat"/>
                <a:sym typeface="Akrobat"/>
              </a:rPr>
              <a:t>Медиация </a:t>
            </a:r>
          </a:p>
          <a:p>
            <a:pPr marL="0" lvl="0" indent="0" algn="ctr">
              <a:lnSpc>
                <a:spcPts val="4236"/>
              </a:lnSpc>
              <a:spcBef>
                <a:spcPct val="0"/>
              </a:spcBef>
            </a:pPr>
            <a:r>
              <a:rPr lang="en-US" sz="4194" b="1" u="none" strike="noStrike">
                <a:solidFill>
                  <a:srgbClr val="034093"/>
                </a:solidFill>
                <a:latin typeface="Akrobat"/>
                <a:ea typeface="Akrobat"/>
                <a:cs typeface="Akrobat"/>
                <a:sym typeface="Akrobat"/>
              </a:rPr>
              <a:t>(эффективное разрешение конфликтов)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584687" y="7623557"/>
            <a:ext cx="6978700" cy="16347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236"/>
              </a:lnSpc>
              <a:spcBef>
                <a:spcPct val="0"/>
              </a:spcBef>
            </a:pPr>
            <a:r>
              <a:rPr lang="en-US" sz="4194" b="1" u="none" strike="noStrike">
                <a:solidFill>
                  <a:srgbClr val="034093"/>
                </a:solidFill>
                <a:latin typeface="Akrobat"/>
                <a:ea typeface="Akrobat"/>
                <a:cs typeface="Akrobat"/>
                <a:sym typeface="Akrobat"/>
              </a:rPr>
              <a:t>Сотрудничество </a:t>
            </a:r>
          </a:p>
          <a:p>
            <a:pPr marL="0" lvl="0" indent="0" algn="ctr">
              <a:lnSpc>
                <a:spcPts val="4236"/>
              </a:lnSpc>
              <a:spcBef>
                <a:spcPct val="0"/>
              </a:spcBef>
            </a:pPr>
            <a:r>
              <a:rPr lang="en-US" sz="4194" b="1" u="none" strike="noStrike">
                <a:solidFill>
                  <a:srgbClr val="034093"/>
                </a:solidFill>
                <a:latin typeface="Akrobat"/>
                <a:ea typeface="Akrobat"/>
                <a:cs typeface="Akrobat"/>
                <a:sym typeface="Akrobat"/>
              </a:rPr>
              <a:t>с Хуторским казачьим обществом </a:t>
            </a:r>
          </a:p>
          <a:p>
            <a:pPr marL="0" lvl="0" indent="0" algn="ctr">
              <a:lnSpc>
                <a:spcPts val="4236"/>
              </a:lnSpc>
              <a:spcBef>
                <a:spcPct val="0"/>
              </a:spcBef>
            </a:pPr>
            <a:r>
              <a:rPr lang="en-US" sz="4194" b="1" u="none" strike="noStrike">
                <a:solidFill>
                  <a:srgbClr val="034093"/>
                </a:solidFill>
                <a:latin typeface="Akrobat"/>
                <a:ea typeface="Akrobat"/>
                <a:cs typeface="Akrobat"/>
                <a:sym typeface="Akrobat"/>
              </a:rPr>
              <a:t>(уроки мужества, “Зарница”)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84951" y="2920133"/>
            <a:ext cx="546711" cy="667739"/>
          </a:xfrm>
          <a:custGeom>
            <a:avLst/>
            <a:gdLst/>
            <a:ahLst/>
            <a:cxnLst/>
            <a:rect l="l" t="t" r="r" b="b"/>
            <a:pathLst>
              <a:path w="546711" h="667739">
                <a:moveTo>
                  <a:pt x="0" y="0"/>
                </a:moveTo>
                <a:lnTo>
                  <a:pt x="546712" y="0"/>
                </a:lnTo>
                <a:lnTo>
                  <a:pt x="546712" y="667739"/>
                </a:lnTo>
                <a:lnTo>
                  <a:pt x="0" y="66773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84951" y="3711697"/>
            <a:ext cx="546711" cy="667739"/>
          </a:xfrm>
          <a:custGeom>
            <a:avLst/>
            <a:gdLst/>
            <a:ahLst/>
            <a:cxnLst/>
            <a:rect l="l" t="t" r="r" b="b"/>
            <a:pathLst>
              <a:path w="546711" h="667739">
                <a:moveTo>
                  <a:pt x="0" y="0"/>
                </a:moveTo>
                <a:lnTo>
                  <a:pt x="546712" y="0"/>
                </a:lnTo>
                <a:lnTo>
                  <a:pt x="546712" y="667739"/>
                </a:lnTo>
                <a:lnTo>
                  <a:pt x="0" y="66773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84951" y="4510694"/>
            <a:ext cx="546711" cy="667739"/>
          </a:xfrm>
          <a:custGeom>
            <a:avLst/>
            <a:gdLst/>
            <a:ahLst/>
            <a:cxnLst/>
            <a:rect l="l" t="t" r="r" b="b"/>
            <a:pathLst>
              <a:path w="546711" h="667739">
                <a:moveTo>
                  <a:pt x="0" y="0"/>
                </a:moveTo>
                <a:lnTo>
                  <a:pt x="546712" y="0"/>
                </a:lnTo>
                <a:lnTo>
                  <a:pt x="546712" y="667739"/>
                </a:lnTo>
                <a:lnTo>
                  <a:pt x="0" y="66773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5956104" y="5829300"/>
            <a:ext cx="1125348" cy="1306645"/>
          </a:xfrm>
          <a:custGeom>
            <a:avLst/>
            <a:gdLst/>
            <a:ahLst/>
            <a:cxnLst/>
            <a:rect l="l" t="t" r="r" b="b"/>
            <a:pathLst>
              <a:path w="1125348" h="1306645">
                <a:moveTo>
                  <a:pt x="1125348" y="0"/>
                </a:moveTo>
                <a:lnTo>
                  <a:pt x="0" y="0"/>
                </a:lnTo>
                <a:lnTo>
                  <a:pt x="0" y="1306644"/>
                </a:lnTo>
                <a:lnTo>
                  <a:pt x="1125348" y="1306644"/>
                </a:lnTo>
                <a:lnTo>
                  <a:pt x="1125348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84951" y="5753285"/>
            <a:ext cx="4178781" cy="4308178"/>
          </a:xfrm>
          <a:custGeom>
            <a:avLst/>
            <a:gdLst/>
            <a:ahLst/>
            <a:cxnLst/>
            <a:rect l="l" t="t" r="r" b="b"/>
            <a:pathLst>
              <a:path w="4178781" h="4308178">
                <a:moveTo>
                  <a:pt x="0" y="0"/>
                </a:moveTo>
                <a:lnTo>
                  <a:pt x="4178781" y="0"/>
                </a:lnTo>
                <a:lnTo>
                  <a:pt x="4178781" y="4308178"/>
                </a:lnTo>
                <a:lnTo>
                  <a:pt x="0" y="430817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29328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228979" y="437009"/>
            <a:ext cx="16524808" cy="20606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838"/>
              </a:lnSpc>
            </a:pPr>
            <a:r>
              <a:rPr lang="en-US" sz="8428" b="1">
                <a:solidFill>
                  <a:srgbClr val="034093"/>
                </a:solidFill>
                <a:latin typeface="Akrobat Bold"/>
                <a:ea typeface="Akrobat Bold"/>
                <a:cs typeface="Akrobat Bold"/>
                <a:sym typeface="Akrobat Bold"/>
              </a:rPr>
              <a:t>Инновации в действии: </a:t>
            </a:r>
          </a:p>
          <a:p>
            <a:pPr marL="0" lvl="0" indent="0" algn="l">
              <a:lnSpc>
                <a:spcPts val="7838"/>
              </a:lnSpc>
              <a:spcBef>
                <a:spcPct val="0"/>
              </a:spcBef>
            </a:pPr>
            <a:r>
              <a:rPr lang="en-US" sz="8428" b="1">
                <a:solidFill>
                  <a:srgbClr val="034093"/>
                </a:solidFill>
                <a:latin typeface="Akrobat Bold"/>
                <a:ea typeface="Akrobat Bold"/>
                <a:cs typeface="Akrobat Bold"/>
                <a:sym typeface="Akrobat Bold"/>
              </a:rPr>
              <a:t>Кейс-чемпионат </a:t>
            </a:r>
            <a:r>
              <a:rPr lang="en-US" sz="8428" b="1">
                <a:solidFill>
                  <a:srgbClr val="B81C22"/>
                </a:solidFill>
                <a:latin typeface="Akrobat Bold"/>
                <a:ea typeface="Akrobat Bold"/>
                <a:cs typeface="Akrobat Bold"/>
                <a:sym typeface="Akrobat Bold"/>
              </a:rPr>
              <a:t>“Безопасность 360”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180283" y="2958233"/>
            <a:ext cx="14722766" cy="22080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872"/>
              </a:lnSpc>
            </a:pPr>
            <a:r>
              <a:rPr lang="en-US" sz="4194" b="1" u="none" strike="noStrike">
                <a:solidFill>
                  <a:srgbClr val="034093"/>
                </a:solidFill>
                <a:latin typeface="Akrobat"/>
                <a:ea typeface="Akrobat"/>
                <a:cs typeface="Akrobat"/>
                <a:sym typeface="Akrobat"/>
              </a:rPr>
              <a:t>Развитие навыков критического мышления, командной работы.</a:t>
            </a:r>
          </a:p>
          <a:p>
            <a:pPr marL="0" lvl="0" indent="0" algn="l">
              <a:lnSpc>
                <a:spcPts val="5872"/>
              </a:lnSpc>
            </a:pPr>
            <a:r>
              <a:rPr lang="en-US" sz="4194" b="1" u="none" strike="noStrike">
                <a:solidFill>
                  <a:srgbClr val="034093"/>
                </a:solidFill>
                <a:latin typeface="Akrobat"/>
                <a:ea typeface="Akrobat"/>
                <a:cs typeface="Akrobat"/>
                <a:sym typeface="Akrobat"/>
              </a:rPr>
              <a:t>Практическое применение знаний в области безопасности.</a:t>
            </a:r>
          </a:p>
          <a:p>
            <a:pPr marL="0" lvl="0" indent="0" algn="l">
              <a:lnSpc>
                <a:spcPts val="5872"/>
              </a:lnSpc>
            </a:pPr>
            <a:r>
              <a:rPr lang="en-US" sz="4194" b="1" u="none" strike="noStrike">
                <a:solidFill>
                  <a:srgbClr val="034093"/>
                </a:solidFill>
                <a:latin typeface="Akrobat"/>
                <a:ea typeface="Akrobat"/>
                <a:cs typeface="Akrobat"/>
                <a:sym typeface="Akrobat"/>
              </a:rPr>
              <a:t>Целевая аудитория: подростки от 14 лет.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956104" y="8266395"/>
            <a:ext cx="9767739" cy="13495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44"/>
              </a:lnSpc>
            </a:pPr>
            <a:r>
              <a:rPr lang="en-US" sz="3600" b="1" dirty="0" err="1">
                <a:solidFill>
                  <a:srgbClr val="034093"/>
                </a:solidFill>
                <a:latin typeface="Akrobat"/>
                <a:ea typeface="Akrobat"/>
                <a:cs typeface="Akrobat"/>
                <a:sym typeface="Akrobat"/>
              </a:rPr>
              <a:t>Проведение</a:t>
            </a:r>
            <a:r>
              <a:rPr lang="en-US" sz="3600" b="1" dirty="0">
                <a:solidFill>
                  <a:srgbClr val="034093"/>
                </a:solidFill>
                <a:latin typeface="Akrobat"/>
                <a:ea typeface="Akrobat"/>
                <a:cs typeface="Akrobat"/>
                <a:sym typeface="Akrobat"/>
              </a:rPr>
              <a:t> </a:t>
            </a:r>
            <a:r>
              <a:rPr lang="en-US" sz="3600" b="1" dirty="0" err="1">
                <a:solidFill>
                  <a:srgbClr val="034093"/>
                </a:solidFill>
                <a:latin typeface="Akrobat"/>
                <a:ea typeface="Akrobat"/>
                <a:cs typeface="Akrobat"/>
                <a:sym typeface="Akrobat"/>
              </a:rPr>
              <a:t>кейс-чемпионатов</a:t>
            </a:r>
            <a:endParaRPr lang="en-US" sz="3600" b="1" dirty="0">
              <a:solidFill>
                <a:srgbClr val="034093"/>
              </a:solidFill>
              <a:latin typeface="Akrobat"/>
              <a:ea typeface="Akrobat"/>
              <a:cs typeface="Akrobat"/>
              <a:sym typeface="Akrobat"/>
            </a:endParaRPr>
          </a:p>
          <a:p>
            <a:pPr algn="l">
              <a:lnSpc>
                <a:spcPts val="5544"/>
              </a:lnSpc>
            </a:pPr>
            <a:r>
              <a:rPr lang="en-US" sz="3600" b="1" dirty="0" err="1">
                <a:solidFill>
                  <a:srgbClr val="034093"/>
                </a:solidFill>
                <a:latin typeface="Akrobat"/>
                <a:ea typeface="Akrobat"/>
                <a:cs typeface="Akrobat"/>
                <a:sym typeface="Akrobat"/>
              </a:rPr>
              <a:t>Поддержка</a:t>
            </a:r>
            <a:r>
              <a:rPr lang="en-US" sz="3600" b="1" dirty="0">
                <a:solidFill>
                  <a:srgbClr val="034093"/>
                </a:solidFill>
                <a:latin typeface="Akrobat"/>
                <a:ea typeface="Akrobat"/>
                <a:cs typeface="Akrobat"/>
                <a:sym typeface="Akrobat"/>
              </a:rPr>
              <a:t> (</a:t>
            </a:r>
            <a:r>
              <a:rPr lang="en-US" sz="3600" b="1" dirty="0" err="1">
                <a:solidFill>
                  <a:srgbClr val="034093"/>
                </a:solidFill>
                <a:latin typeface="Akrobat"/>
                <a:ea typeface="Akrobat"/>
                <a:cs typeface="Akrobat"/>
                <a:sym typeface="Akrobat"/>
              </a:rPr>
              <a:t>Управление</a:t>
            </a:r>
            <a:r>
              <a:rPr lang="en-US" sz="3600" b="1" dirty="0">
                <a:solidFill>
                  <a:srgbClr val="034093"/>
                </a:solidFill>
                <a:latin typeface="Akrobat"/>
                <a:ea typeface="Akrobat"/>
                <a:cs typeface="Akrobat"/>
                <a:sym typeface="Akrobat"/>
              </a:rPr>
              <a:t> </a:t>
            </a:r>
            <a:r>
              <a:rPr lang="en-US" sz="3600" b="1" dirty="0" err="1">
                <a:solidFill>
                  <a:srgbClr val="034093"/>
                </a:solidFill>
                <a:latin typeface="Akrobat"/>
                <a:ea typeface="Akrobat"/>
                <a:cs typeface="Akrobat"/>
                <a:sym typeface="Akrobat"/>
              </a:rPr>
              <a:t>образования</a:t>
            </a:r>
            <a:r>
              <a:rPr lang="en-US" sz="3600" b="1" dirty="0">
                <a:solidFill>
                  <a:srgbClr val="034093"/>
                </a:solidFill>
                <a:latin typeface="Akrobat"/>
                <a:ea typeface="Akrobat"/>
                <a:cs typeface="Akrobat"/>
                <a:sym typeface="Akrobat"/>
              </a:rPr>
              <a:t>, </a:t>
            </a:r>
            <a:r>
              <a:rPr lang="en-US" sz="3600" b="1" dirty="0" err="1">
                <a:solidFill>
                  <a:srgbClr val="034093"/>
                </a:solidFill>
                <a:latin typeface="Akrobat"/>
                <a:ea typeface="Akrobat"/>
                <a:cs typeface="Akrobat"/>
                <a:sym typeface="Akrobat"/>
              </a:rPr>
              <a:t>библиотека</a:t>
            </a:r>
            <a:r>
              <a:rPr lang="en-US" sz="3600" b="1" dirty="0">
                <a:solidFill>
                  <a:srgbClr val="034093"/>
                </a:solidFill>
                <a:latin typeface="Akrobat"/>
                <a:ea typeface="Akrobat"/>
                <a:cs typeface="Akrobat"/>
                <a:sym typeface="Akrobat"/>
              </a:rPr>
              <a:t> и </a:t>
            </a:r>
            <a:r>
              <a:rPr lang="en-US" sz="3600" b="1" dirty="0" err="1">
                <a:solidFill>
                  <a:srgbClr val="034093"/>
                </a:solidFill>
                <a:latin typeface="Akrobat"/>
                <a:ea typeface="Akrobat"/>
                <a:cs typeface="Akrobat"/>
                <a:sym typeface="Akrobat"/>
              </a:rPr>
              <a:t>др</a:t>
            </a:r>
            <a:r>
              <a:rPr lang="en-US" sz="3600" b="1" dirty="0">
                <a:solidFill>
                  <a:srgbClr val="034093"/>
                </a:solidFill>
                <a:latin typeface="Akrobat"/>
                <a:ea typeface="Akrobat"/>
                <a:cs typeface="Akrobat"/>
                <a:sym typeface="Akrobat"/>
              </a:rPr>
              <a:t>.).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948683" y="5375687"/>
            <a:ext cx="6227862" cy="13001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68"/>
              </a:lnSpc>
              <a:spcBef>
                <a:spcPct val="0"/>
              </a:spcBef>
            </a:pPr>
            <a:r>
              <a:rPr lang="en-US" sz="9672" b="1" dirty="0">
                <a:solidFill>
                  <a:srgbClr val="034093"/>
                </a:solidFill>
                <a:latin typeface="Akrobat Bold"/>
                <a:ea typeface="Akrobat Bold"/>
                <a:cs typeface="Akrobat Bold"/>
                <a:sym typeface="Akrobat Bold"/>
              </a:rPr>
              <a:t> </a:t>
            </a:r>
            <a:r>
              <a:rPr lang="en-US" sz="9672" b="1" dirty="0" err="1">
                <a:solidFill>
                  <a:srgbClr val="034093"/>
                </a:solidFill>
                <a:latin typeface="Akrobat Bold"/>
                <a:ea typeface="Akrobat Bold"/>
                <a:cs typeface="Akrobat Bold"/>
                <a:sym typeface="Akrobat Bold"/>
              </a:rPr>
              <a:t>Что</a:t>
            </a:r>
            <a:r>
              <a:rPr lang="en-US" sz="9672" b="1" dirty="0">
                <a:solidFill>
                  <a:srgbClr val="034093"/>
                </a:solidFill>
                <a:latin typeface="Akrobat Bold"/>
                <a:ea typeface="Akrobat Bold"/>
                <a:cs typeface="Akrobat Bold"/>
                <a:sym typeface="Akrobat Bold"/>
              </a:rPr>
              <a:t> </a:t>
            </a:r>
            <a:r>
              <a:rPr lang="en-US" sz="9672" b="1" dirty="0" err="1">
                <a:solidFill>
                  <a:srgbClr val="034093"/>
                </a:solidFill>
                <a:latin typeface="Akrobat Bold"/>
                <a:ea typeface="Akrobat Bold"/>
                <a:cs typeface="Akrobat Bold"/>
                <a:sym typeface="Akrobat Bold"/>
              </a:rPr>
              <a:t>дальше</a:t>
            </a:r>
            <a:r>
              <a:rPr lang="en-US" sz="9672" b="1" dirty="0">
                <a:solidFill>
                  <a:srgbClr val="034093"/>
                </a:solidFill>
                <a:latin typeface="Akrobat Bold"/>
                <a:ea typeface="Akrobat Bold"/>
                <a:cs typeface="Akrobat Bold"/>
                <a:sym typeface="Akrobat Bold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8227290" y="5927213"/>
            <a:ext cx="305832" cy="305832"/>
          </a:xfrm>
          <a:custGeom>
            <a:avLst/>
            <a:gdLst/>
            <a:ahLst/>
            <a:cxnLst/>
            <a:rect l="l" t="t" r="r" b="b"/>
            <a:pathLst>
              <a:path w="305832" h="305832">
                <a:moveTo>
                  <a:pt x="0" y="0"/>
                </a:moveTo>
                <a:lnTo>
                  <a:pt x="305832" y="0"/>
                </a:lnTo>
                <a:lnTo>
                  <a:pt x="305832" y="305832"/>
                </a:lnTo>
                <a:lnTo>
                  <a:pt x="0" y="3058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227290" y="6503773"/>
            <a:ext cx="305832" cy="305832"/>
          </a:xfrm>
          <a:custGeom>
            <a:avLst/>
            <a:gdLst/>
            <a:ahLst/>
            <a:cxnLst/>
            <a:rect l="l" t="t" r="r" b="b"/>
            <a:pathLst>
              <a:path w="305832" h="305832">
                <a:moveTo>
                  <a:pt x="0" y="0"/>
                </a:moveTo>
                <a:lnTo>
                  <a:pt x="305832" y="0"/>
                </a:lnTo>
                <a:lnTo>
                  <a:pt x="305832" y="305832"/>
                </a:lnTo>
                <a:lnTo>
                  <a:pt x="0" y="30583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97187" y="3264766"/>
            <a:ext cx="7121792" cy="4749654"/>
          </a:xfrm>
          <a:custGeom>
            <a:avLst/>
            <a:gdLst/>
            <a:ahLst/>
            <a:cxnLst/>
            <a:rect l="l" t="t" r="r" b="b"/>
            <a:pathLst>
              <a:path w="7121792" h="4749654">
                <a:moveTo>
                  <a:pt x="0" y="0"/>
                </a:moveTo>
                <a:lnTo>
                  <a:pt x="7121792" y="0"/>
                </a:lnTo>
                <a:lnTo>
                  <a:pt x="7121792" y="4749654"/>
                </a:lnTo>
                <a:lnTo>
                  <a:pt x="0" y="474965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29790" r="-23825" b="-30140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8380206" y="2608949"/>
            <a:ext cx="9427108" cy="718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>
              <a:lnSpc>
                <a:spcPts val="5606"/>
              </a:lnSpc>
              <a:spcBef>
                <a:spcPct val="0"/>
              </a:spcBef>
            </a:pPr>
            <a:r>
              <a:rPr lang="en-US" sz="6028" b="1" dirty="0" smtClean="0">
                <a:solidFill>
                  <a:srgbClr val="034093"/>
                </a:solidFill>
                <a:latin typeface="Akrobat Bold"/>
                <a:ea typeface="Akrobat Bold"/>
                <a:cs typeface="Akrobat Bold"/>
                <a:sym typeface="Akrobat Bold"/>
              </a:rPr>
              <a:t> </a:t>
            </a:r>
            <a:endParaRPr lang="en-US" sz="6028" b="1" dirty="0">
              <a:solidFill>
                <a:srgbClr val="034093"/>
              </a:solidFill>
              <a:latin typeface="Akrobat Bold"/>
              <a:ea typeface="Akrobat Bold"/>
              <a:cs typeface="Akrobat Bold"/>
              <a:sym typeface="Akrobat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247440" y="1029566"/>
            <a:ext cx="16579556" cy="10700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838"/>
              </a:lnSpc>
              <a:spcBef>
                <a:spcPct val="0"/>
              </a:spcBef>
            </a:pPr>
            <a:r>
              <a:rPr lang="en-US" sz="8428" b="1" u="none" strike="noStrike">
                <a:solidFill>
                  <a:srgbClr val="B81C22"/>
                </a:solidFill>
                <a:latin typeface="Akrobat Bold"/>
                <a:ea typeface="Akrobat Bold"/>
                <a:cs typeface="Akrobat Bold"/>
                <a:sym typeface="Akrobat Bold"/>
              </a:rPr>
              <a:t>Профилактика – наша общая задача!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96276" y="8449906"/>
            <a:ext cx="7306866" cy="5679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36"/>
              </a:lnSpc>
              <a:spcBef>
                <a:spcPct val="0"/>
              </a:spcBef>
            </a:pPr>
            <a:r>
              <a:rPr lang="en-US" sz="4194" b="1">
                <a:solidFill>
                  <a:srgbClr val="034093"/>
                </a:solidFill>
                <a:latin typeface="Akrobat Bold"/>
                <a:ea typeface="Akrobat Bold"/>
                <a:cs typeface="Akrobat Bold"/>
                <a:sym typeface="Akrobat Bold"/>
              </a:rPr>
              <a:t>Спасибо за внимание и поддержку!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225</Words>
  <Application>Microsoft Office PowerPoint</Application>
  <PresentationFormat>Произвольный</PresentationFormat>
  <Paragraphs>52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4" baseType="lpstr">
      <vt:lpstr>Akrobat</vt:lpstr>
      <vt:lpstr>Calibri</vt:lpstr>
      <vt:lpstr>Akrobat Bold</vt:lpstr>
      <vt:lpstr>Arial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Purple and Yellow Modern Research Report Presentation</dc:title>
  <cp:lastModifiedBy>Администратор</cp:lastModifiedBy>
  <cp:revision>3</cp:revision>
  <dcterms:created xsi:type="dcterms:W3CDTF">2006-08-16T00:00:00Z</dcterms:created>
  <dcterms:modified xsi:type="dcterms:W3CDTF">2026-04-14T04:55:23Z</dcterms:modified>
  <dc:identifier>DAGkDA3hDzc</dc:identifier>
</cp:coreProperties>
</file>