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6" r:id="rId6"/>
    <p:sldId id="265" r:id="rId7"/>
    <p:sldId id="264" r:id="rId8"/>
    <p:sldId id="271" r:id="rId9"/>
    <p:sldId id="260" r:id="rId10"/>
    <p:sldId id="263" r:id="rId11"/>
    <p:sldId id="262" r:id="rId12"/>
    <p:sldId id="259" r:id="rId13"/>
    <p:sldId id="270" r:id="rId14"/>
    <p:sldId id="269" r:id="rId15"/>
    <p:sldId id="268" r:id="rId16"/>
    <p:sldId id="273" r:id="rId17"/>
    <p:sldId id="274" r:id="rId18"/>
    <p:sldId id="272" r:id="rId19"/>
    <p:sldId id="276" r:id="rId20"/>
    <p:sldId id="277" r:id="rId21"/>
    <p:sldId id="275" r:id="rId22"/>
    <p:sldId id="278" r:id="rId23"/>
    <p:sldId id="279" r:id="rId24"/>
    <p:sldId id="280" r:id="rId25"/>
    <p:sldId id="282" r:id="rId26"/>
    <p:sldId id="283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3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2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5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6641-6230-40E6-B60C-86F873F7769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2B24-8018-45E0-BCE4-D31CBE95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vk.com/neskuchnoru" TargetMode="External"/><Relationship Id="rId7" Type="http://schemas.openxmlformats.org/officeDocument/2006/relationships/hyperlink" Target="https://vk.com/oke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vk.me/convo/-213833377?entrypoint=list_all&amp;tab=all&amp;rp=peer-213833377" TargetMode="External"/><Relationship Id="rId5" Type="http://schemas.openxmlformats.org/officeDocument/2006/relationships/hyperlink" Target="https://web.vk.me/convo/-211597952?entrypoint=list_all&amp;tab=all&amp;rp=peer-211597952" TargetMode="External"/><Relationship Id="rId4" Type="http://schemas.openxmlformats.org/officeDocument/2006/relationships/hyperlink" Target="https://vk.com/mogupisat?from=sear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podgotovka-k-itogovomu-sochineniyu-2022-2023-623413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8" y="-20598"/>
            <a:ext cx="12254758" cy="6893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800" b="1" dirty="0"/>
              <a:t>Муниципальное бюджетное общеобразовательное учреждение</a:t>
            </a:r>
            <a:br>
              <a:rPr lang="ru-RU" sz="1800" b="1" dirty="0"/>
            </a:br>
            <a:r>
              <a:rPr lang="ru-RU" sz="1800" b="1" dirty="0"/>
              <a:t>«</a:t>
            </a:r>
            <a:r>
              <a:rPr lang="ru-RU" sz="1800" b="1" dirty="0" err="1"/>
              <a:t>Излучинская</a:t>
            </a:r>
            <a:r>
              <a:rPr lang="ru-RU" sz="1800" b="1" dirty="0"/>
              <a:t> общеобразовательная средняя школа № 2</a:t>
            </a:r>
            <a:br>
              <a:rPr lang="ru-RU" sz="1800" b="1" dirty="0"/>
            </a:br>
            <a:r>
              <a:rPr lang="ru-RU" sz="1800" b="1" dirty="0"/>
              <a:t>с углубленным изучением отдельных предметов»</a:t>
            </a:r>
            <a:br>
              <a:rPr lang="ru-RU" sz="1800" b="1" dirty="0"/>
            </a:br>
            <a:r>
              <a:rPr lang="ru-RU" b="1" dirty="0" smtClean="0">
                <a:solidFill>
                  <a:srgbClr val="FF0000"/>
                </a:solidFill>
              </a:rPr>
              <a:t>Подготовка </a:t>
            </a:r>
            <a:r>
              <a:rPr lang="ru-RU" b="1" dirty="0">
                <a:solidFill>
                  <a:srgbClr val="FF0000"/>
                </a:solidFill>
              </a:rPr>
              <a:t>к итоговому сочинению (из опыта работы)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8762" y="3851032"/>
            <a:ext cx="6509238" cy="140676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Доклад подготовили</a:t>
            </a:r>
          </a:p>
          <a:p>
            <a:pPr algn="r"/>
            <a:r>
              <a:rPr lang="ru-RU" sz="2000" b="1" dirty="0"/>
              <a:t>у</a:t>
            </a:r>
            <a:r>
              <a:rPr lang="ru-RU" sz="2000" b="1" dirty="0" smtClean="0"/>
              <a:t>чителя русского языка и литературы</a:t>
            </a:r>
          </a:p>
          <a:p>
            <a:pPr algn="r"/>
            <a:r>
              <a:rPr lang="ru-RU" sz="2000" b="1" dirty="0" smtClean="0"/>
              <a:t>Борисова С. Г., </a:t>
            </a:r>
            <a:r>
              <a:rPr lang="ru-RU" sz="2000" b="1" dirty="0" err="1" smtClean="0"/>
              <a:t>Шинкевич</a:t>
            </a:r>
            <a:r>
              <a:rPr lang="ru-RU" sz="2000" b="1" dirty="0" smtClean="0"/>
              <a:t> О. Н.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Излучинск, 2025 г.</a:t>
            </a:r>
            <a:endParaRPr lang="ru-RU" sz="2000" dirty="0"/>
          </a:p>
        </p:txBody>
      </p:sp>
      <p:pic>
        <p:nvPicPr>
          <p:cNvPr id="1026" name="Picture 2" descr="Итоговое сочинение | 07.12.2023 | Кирс - БезФорм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3200400"/>
            <a:ext cx="5612926" cy="315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247" y="254977"/>
            <a:ext cx="9577754" cy="1608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ТИПИЧНЫЕ ОШИБКИ ПРОШЛЫХ ЛЕТ: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247" y="1582615"/>
            <a:ext cx="9577753" cy="3675185"/>
          </a:xfrm>
        </p:spPr>
        <p:txBody>
          <a:bodyPr>
            <a:normAutofit lnSpcReduction="10000"/>
          </a:bodyPr>
          <a:lstStyle/>
          <a:p>
            <a:endParaRPr lang="ru-RU" sz="6600" dirty="0" smtClean="0">
              <a:solidFill>
                <a:srgbClr val="FF0000"/>
              </a:solidFill>
            </a:endParaRPr>
          </a:p>
          <a:p>
            <a:r>
              <a:rPr lang="ru-RU" sz="6600" dirty="0" smtClean="0">
                <a:solidFill>
                  <a:srgbClr val="FF0000"/>
                </a:solidFill>
              </a:rPr>
              <a:t>«Лука</a:t>
            </a:r>
            <a:r>
              <a:rPr lang="ru-RU" sz="6600" dirty="0" smtClean="0"/>
              <a:t>  </a:t>
            </a:r>
            <a:r>
              <a:rPr lang="ru-RU" sz="6600" dirty="0"/>
              <a:t>познакомившись с девушкой начина</a:t>
            </a:r>
            <a:r>
              <a:rPr lang="ru-RU" sz="6600" dirty="0">
                <a:solidFill>
                  <a:srgbClr val="FF0000"/>
                </a:solidFill>
              </a:rPr>
              <a:t>ют</a:t>
            </a:r>
            <a:r>
              <a:rPr lang="ru-RU" sz="6600" dirty="0"/>
              <a:t> </a:t>
            </a:r>
            <a:r>
              <a:rPr lang="ru-RU" sz="6600" dirty="0" smtClean="0"/>
              <a:t>общаться»</a:t>
            </a:r>
          </a:p>
          <a:p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65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682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«Взяв</a:t>
            </a:r>
            <a:r>
              <a:rPr lang="ru-RU" b="1" dirty="0" smtClean="0"/>
              <a:t> </a:t>
            </a:r>
            <a:r>
              <a:rPr lang="ru-RU" b="1" dirty="0"/>
              <a:t>себя в руки и помочь самому себе тоже хороший способ преодолеть </a:t>
            </a:r>
            <a:r>
              <a:rPr lang="ru-RU" b="1" dirty="0" smtClean="0"/>
              <a:t>отчаяние».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Найдено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12" y="3701927"/>
            <a:ext cx="5458905" cy="2804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Найдено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20" y="35099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25362"/>
              </p:ext>
            </p:extLst>
          </p:nvPr>
        </p:nvGraphicFramePr>
        <p:xfrm>
          <a:off x="389298" y="135801"/>
          <a:ext cx="11461688" cy="649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844">
                  <a:extLst>
                    <a:ext uri="{9D8B030D-6E8A-4147-A177-3AD203B41FA5}">
                      <a16:colId xmlns:a16="http://schemas.microsoft.com/office/drawing/2014/main" val="4289492181"/>
                    </a:ext>
                  </a:extLst>
                </a:gridCol>
                <a:gridCol w="5730844">
                  <a:extLst>
                    <a:ext uri="{9D8B030D-6E8A-4147-A177-3AD203B41FA5}">
                      <a16:colId xmlns:a16="http://schemas.microsoft.com/office/drawing/2014/main" val="4008810637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 класс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8528"/>
                  </a:ext>
                </a:extLst>
              </a:tr>
              <a:tr h="58019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Возможные темы сочинений сайта ФИПИ: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I. Темы о нравственном выборе, совести и чести</a:t>
                      </a:r>
                    </a:p>
                    <a:p>
                      <a:r>
                        <a:rPr lang="ru-RU" dirty="0" smtClean="0"/>
                        <a:t>	Что значит быть честным человеком?</a:t>
                      </a:r>
                    </a:p>
                    <a:p>
                      <a:r>
                        <a:rPr lang="ru-RU" dirty="0" smtClean="0"/>
                        <a:t>	Почему важно оставаться верным своим принципам?</a:t>
                      </a:r>
                    </a:p>
                    <a:p>
                      <a:r>
                        <a:rPr lang="ru-RU" dirty="0" smtClean="0"/>
                        <a:t>	Всегда ли правда дороже жизни?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II. Темы о любви, верности и духовной чистоте</a:t>
                      </a:r>
                    </a:p>
                    <a:p>
                      <a:r>
                        <a:rPr lang="ru-RU" dirty="0" smtClean="0"/>
                        <a:t>	Может ли любовь сделать человека лучше?</a:t>
                      </a:r>
                    </a:p>
                    <a:p>
                      <a:r>
                        <a:rPr lang="ru-RU" dirty="0" smtClean="0"/>
                        <a:t>	Всегда ли истинная любовь проходит испытания?</a:t>
                      </a:r>
                    </a:p>
                    <a:p>
                      <a:r>
                        <a:rPr lang="ru-RU" dirty="0" smtClean="0"/>
                        <a:t>	В чём проявляется сила женского характера?</a:t>
                      </a:r>
                    </a:p>
                    <a:p>
                      <a:r>
                        <a:rPr lang="ru-RU" dirty="0" smtClean="0"/>
                        <a:t>III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 Темы о долге, ответственности и патриотизме</a:t>
                      </a:r>
                    </a:p>
                    <a:p>
                      <a:r>
                        <a:rPr lang="ru-RU" dirty="0" smtClean="0"/>
                        <a:t>	Что значит быть верным долгу и присяге?</a:t>
                      </a:r>
                    </a:p>
                    <a:p>
                      <a:r>
                        <a:rPr lang="ru-RU" dirty="0" smtClean="0"/>
                        <a:t>	Можно ли оправдать измену во имя спасения себя?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6947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97" y="1142354"/>
            <a:ext cx="5574315" cy="2569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108" y="4428762"/>
            <a:ext cx="1833098" cy="19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подготовке к ИС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Знакомство с </a:t>
            </a:r>
            <a:r>
              <a:rPr lang="ru-RU" dirty="0" smtClean="0"/>
              <a:t>критериями оценивания итогового сочинения не только детей, но и родителей обучающихся (неоднократно, под роспись)</a:t>
            </a:r>
          </a:p>
          <a:p>
            <a:r>
              <a:rPr lang="ru-RU" dirty="0" smtClean="0"/>
              <a:t>2.Формирование «папки» с материалами для итогового сочинения: памятки, тексты, шаблоны, списки произведений (с 10 класса и пополнение до самого экзамена)</a:t>
            </a:r>
          </a:p>
          <a:p>
            <a:r>
              <a:rPr lang="ru-RU" dirty="0" smtClean="0"/>
              <a:t>3. Проработка каждого элемента сочинения, с использованием различных методов.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9" y="5217575"/>
            <a:ext cx="1385290" cy="14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Композиция сочинения и вступление.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00050" cy="4351338"/>
          </a:xfrm>
        </p:spPr>
        <p:txBody>
          <a:bodyPr/>
          <a:lstStyle/>
          <a:p>
            <a:r>
              <a:rPr lang="ru-RU" dirty="0" smtClean="0"/>
              <a:t>О чем писать во вступлении</a:t>
            </a:r>
          </a:p>
          <a:p>
            <a:pPr marL="0" indent="0">
              <a:buNone/>
            </a:pPr>
            <a:r>
              <a:rPr lang="ru-RU" dirty="0" smtClean="0"/>
              <a:t>Вступление должно быть по теме.</a:t>
            </a:r>
          </a:p>
          <a:p>
            <a:pPr marL="0" indent="0">
              <a:buNone/>
            </a:pPr>
            <a:r>
              <a:rPr lang="ru-RU" dirty="0" smtClean="0"/>
              <a:t>Придерживаемся трех правил:</a:t>
            </a:r>
          </a:p>
          <a:p>
            <a:pPr>
              <a:buFontTx/>
              <a:buChar char="-"/>
            </a:pPr>
            <a:r>
              <a:rPr lang="ru-RU" dirty="0" smtClean="0"/>
              <a:t>Во вступлении вводим вопрос</a:t>
            </a:r>
          </a:p>
          <a:p>
            <a:pPr>
              <a:buFontTx/>
              <a:buChar char="-"/>
            </a:pPr>
            <a:r>
              <a:rPr lang="ru-RU" dirty="0" smtClean="0"/>
              <a:t>Даем определение ключевого слова (как в 15.3 ОГЭ)</a:t>
            </a:r>
          </a:p>
          <a:p>
            <a:pPr>
              <a:buFontTx/>
              <a:buChar char="-"/>
            </a:pPr>
            <a:r>
              <a:rPr lang="ru-RU" dirty="0" smtClean="0"/>
              <a:t>Можно дать ответ на вопрос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51" y="1633221"/>
            <a:ext cx="4889416" cy="4657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76" y="5276527"/>
            <a:ext cx="1321916" cy="14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82" y="365125"/>
            <a:ext cx="10222117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Прочитали рассказ </a:t>
            </a:r>
            <a:r>
              <a:rPr lang="ru-RU" dirty="0" err="1" smtClean="0"/>
              <a:t>А.И.Куприна</a:t>
            </a:r>
            <a:r>
              <a:rPr lang="ru-RU" dirty="0" smtClean="0"/>
              <a:t> «Куст сирени»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 Практика: Подберите примеры из предложенного рассказа для аргументации по темам.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98835"/>
            <a:ext cx="5181600" cy="5404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93" y="4904731"/>
            <a:ext cx="1185578" cy="12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82" y="365125"/>
            <a:ext cx="10222117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991761"/>
            <a:ext cx="5055606" cy="4185201"/>
          </a:xfrm>
        </p:spPr>
        <p:txBody>
          <a:bodyPr/>
          <a:lstStyle/>
          <a:p>
            <a:r>
              <a:rPr lang="ru-RU" dirty="0" smtClean="0"/>
              <a:t>Прочитали рассказ </a:t>
            </a:r>
            <a:r>
              <a:rPr lang="ru-RU" dirty="0" err="1" smtClean="0"/>
              <a:t>А.И.Куприна</a:t>
            </a:r>
            <a:r>
              <a:rPr lang="ru-RU" dirty="0" smtClean="0"/>
              <a:t> «Куст сирени»</a:t>
            </a:r>
          </a:p>
          <a:p>
            <a:pPr marL="0" indent="0">
              <a:buNone/>
            </a:pPr>
            <a:r>
              <a:rPr lang="ru-RU" dirty="0" smtClean="0"/>
              <a:t>2.Напишите ответ на один из вопросов (с опорой на </a:t>
            </a:r>
            <a:r>
              <a:rPr lang="ru-RU" dirty="0" err="1" smtClean="0"/>
              <a:t>прочитанныйй</a:t>
            </a:r>
            <a:r>
              <a:rPr lang="ru-RU" dirty="0" smtClean="0"/>
              <a:t> текст)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Должен быть тезис + аргумент по (по рассказу)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054" y="1297145"/>
            <a:ext cx="6586948" cy="4879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15" y="5207741"/>
            <a:ext cx="1452640" cy="15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РАССКАЗА 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БРЭДБЕРИ «ВЕЛЬД»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Автор показывает мечту современного человека: перед нами умный дом-нянька. Рассказ написан в 1950-м году, и тогда это действительно было фантастикой.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Достижения науки и техники облегчают жизнь человека, но всегда ли это хорошо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Отношения между родителями и детьми не должны строиться только на материальных ценностях. Автор показывает: «самое лучшее» , что отец и мать могут дать детям, не может и не должно измеряться деньгами и квадратными метрами.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Достижения науки могут превратить человека в потребителя.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5C4985F-65CC-93EC-00D6-FA2565F12D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6197" y="421478"/>
          <a:ext cx="1133605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987">
                  <a:extLst>
                    <a:ext uri="{9D8B030D-6E8A-4147-A177-3AD203B41FA5}">
                      <a16:colId xmlns:a16="http://schemas.microsoft.com/office/drawing/2014/main" val="1394708764"/>
                    </a:ext>
                  </a:extLst>
                </a:gridCol>
                <a:gridCol w="8455068">
                  <a:extLst>
                    <a:ext uri="{9D8B030D-6E8A-4147-A177-3AD203B41FA5}">
                      <a16:colId xmlns:a16="http://schemas.microsoft.com/office/drawing/2014/main" val="154091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Какими должны быть отношения между родителями и детьми?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erif" panose="020A0603040505020204" pitchFamily="18" charset="0"/>
                        </a:rPr>
                        <a:t>Чтобы выстроить гармоничные отношения в семье, родители должны уделять внимание детям, заботиться о них, проводить время вместе. Отношения между родителями и детьми не должны строиться только на материальных ценностях.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Автор рассказа показывает: «самое лучшее», что отец и мать могут дать детям, не может и не должно измеряться деньгами и квадратными метрами. Детская комната заменяет Питеру и Венди родителей, так быть не должно, а слишком занятые родители не обращают внимания на детей. Автор показывает, к чему приводит ситуация, когда отношение родителей к детям основано на подарках и запретах. Дети не уважают родителей, если родители не занимаются воспитанием детей, не проводят с ними время.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Какие технологические достижения опасны?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erif" panose="020A0603040505020204" pitchFamily="18" charset="0"/>
                        </a:rPr>
                        <a:t>Опасны технологии, которые заменяют человеку реальный мир, реальных людей.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Детская комната — «всё» для Питера и Венди, она заменяет им родителей.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1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Чем опасно равнодушие?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erif" panose="020A0603040505020204" pitchFamily="18" charset="0"/>
                        </a:rPr>
                        <a:t>Равнодушие порождает жестокость.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Родители долгое время были равнодушны к детям, не уделяли им внимания, поэтому отношения в семье испортились. Дети не уважают родителей, если родители не занимаются воспитанием детей, не проводят с ними время.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4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97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72"/>
            <a:ext cx="12227151" cy="6877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792" y="422029"/>
            <a:ext cx="9258300" cy="46423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Написание сочинения – это результат систематической работы, осуществляемой на протяжении всех лет обучения в школе.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shkola-animatsionnaya-kartinka-00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20" y="3776934"/>
            <a:ext cx="1855421" cy="25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5C4985F-65CC-93EC-00D6-FA2565F12D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1097" y="1285078"/>
          <a:ext cx="1133605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987">
                  <a:extLst>
                    <a:ext uri="{9D8B030D-6E8A-4147-A177-3AD203B41FA5}">
                      <a16:colId xmlns:a16="http://schemas.microsoft.com/office/drawing/2014/main" val="1394708764"/>
                    </a:ext>
                  </a:extLst>
                </a:gridCol>
                <a:gridCol w="8455068">
                  <a:extLst>
                    <a:ext uri="{9D8B030D-6E8A-4147-A177-3AD203B41FA5}">
                      <a16:colId xmlns:a16="http://schemas.microsoft.com/office/drawing/2014/main" val="154091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Мир технологий – это мир свободы или мир рабства?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erif" panose="020A0603040505020204" pitchFamily="18" charset="0"/>
                        </a:rPr>
                        <a:t>С одной стороны, технологии дают человеку некую свободу, облегчают человеку жизнь.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Первоначально детские были задуманы, в частности, для того, чтобы мы, врачи, без обследования могли по картинам на стенах изучать психологию ребенка и исправлять ее.</a:t>
                      </a:r>
                    </a:p>
                    <a:p>
                      <a:pPr algn="just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erif" panose="020A0603040505020204" pitchFamily="18" charset="0"/>
                        </a:rPr>
                        <a:t>С другой стороны, человек становится зависим от технологий, не может с ними расстаться, может перестать ощущать свою нужность.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Детская комната — «всё» для Питера и Венди, она заменяет им родителей. Дети не готовы к переезду в обычный дом, они не хотят сами чистить зубы, умываться, готовить еду, завязывать шнурки. Лидия </a:t>
                      </a:r>
                      <a:r>
                        <a:rPr lang="ru-RU" b="0" i="1" dirty="0" err="1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Хедли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  <a:latin typeface="PT Serif" panose="020A0603040505020204" pitchFamily="18" charset="0"/>
                        </a:rPr>
                        <a:t> перестаёт ощущать себя нужно, она не может справляться с делами по дому так же хорошо, как умные машины.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8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8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над планом: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Зачем нужен план?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Чтобы на экзамене не уйти от темы и не получить «незачет»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Чтобы не ждать вдохновения, а писать прямо сейчас.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Чтобы не бояться чистого листа.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 чтобы сочинение было понятным и интересным.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0526" y="878186"/>
            <a:ext cx="5939535" cy="5298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435" y="5462843"/>
            <a:ext cx="1143596" cy="12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Читаем для аргументации (пополняем копилку аргументов) </a:t>
            </a:r>
            <a:r>
              <a:rPr lang="ru-RU" sz="2700" b="1" dirty="0" smtClean="0"/>
              <a:t>Рассказы небольшие, читаем в классе, обсуждаем.</a:t>
            </a:r>
            <a:endParaRPr lang="ru-RU" sz="27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А.П.Чехов</a:t>
            </a:r>
            <a:r>
              <a:rPr lang="ru-RU" dirty="0" smtClean="0"/>
              <a:t> «Толстый и тонкий», «Спать хочется»</a:t>
            </a:r>
          </a:p>
          <a:p>
            <a:r>
              <a:rPr lang="ru-RU" dirty="0" err="1" smtClean="0"/>
              <a:t>Л.А.Жуховицкий</a:t>
            </a:r>
            <a:r>
              <a:rPr lang="ru-RU" dirty="0" smtClean="0"/>
              <a:t> «Банан за чуткость»</a:t>
            </a:r>
          </a:p>
          <a:p>
            <a:r>
              <a:rPr lang="ru-RU" dirty="0" err="1" smtClean="0"/>
              <a:t>Р.Брэдбери</a:t>
            </a:r>
            <a:r>
              <a:rPr lang="ru-RU" dirty="0" smtClean="0"/>
              <a:t> «Зеленое утро», «Вельд»</a:t>
            </a:r>
          </a:p>
          <a:p>
            <a:r>
              <a:rPr lang="ru-RU" dirty="0" err="1" smtClean="0"/>
              <a:t>Е.Габова</a:t>
            </a:r>
            <a:r>
              <a:rPr lang="ru-RU" dirty="0" smtClean="0"/>
              <a:t> «Не пускайте Рыжую на озеро»</a:t>
            </a:r>
          </a:p>
          <a:p>
            <a:r>
              <a:rPr lang="ru-RU" dirty="0" err="1" smtClean="0"/>
              <a:t>К.Г.Паустовский</a:t>
            </a:r>
            <a:r>
              <a:rPr lang="ru-RU" dirty="0" smtClean="0"/>
              <a:t> «Старый повар»</a:t>
            </a:r>
          </a:p>
          <a:p>
            <a:r>
              <a:rPr lang="ru-RU" dirty="0" err="1" smtClean="0"/>
              <a:t>И.А.Бунин</a:t>
            </a:r>
            <a:r>
              <a:rPr lang="ru-RU" dirty="0" smtClean="0"/>
              <a:t> «Господин из Сан-</a:t>
            </a:r>
            <a:r>
              <a:rPr lang="ru-RU" dirty="0" err="1" smtClean="0"/>
              <a:t>Фрациско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Джеймс Джойс «Эвелин»</a:t>
            </a:r>
          </a:p>
          <a:p>
            <a:r>
              <a:rPr lang="ru-RU" dirty="0" err="1" smtClean="0"/>
              <a:t>Д.С.Лихачев</a:t>
            </a:r>
            <a:r>
              <a:rPr lang="ru-RU" dirty="0" smtClean="0"/>
              <a:t> «Письма о добром и прекрасном»</a:t>
            </a:r>
          </a:p>
          <a:p>
            <a:r>
              <a:rPr lang="ru-RU" dirty="0" smtClean="0"/>
              <a:t>Эдгар ПО «Сердце-обличитель»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18" y="4797137"/>
            <a:ext cx="1603169" cy="17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Пишем сочинение.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825625"/>
            <a:ext cx="10831717" cy="435133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о всем направлением, обычно пишу 1-2 сочинение. Все зависит от загруженности, подготовки, а иногда и желания обучающихся.</a:t>
            </a:r>
          </a:p>
          <a:p>
            <a:r>
              <a:rPr lang="ru-RU" sz="4000" dirty="0" smtClean="0"/>
              <a:t>Два пробных экзамена всегда проходит в школе.</a:t>
            </a:r>
          </a:p>
          <a:p>
            <a:r>
              <a:rPr lang="ru-RU" sz="4000" dirty="0" smtClean="0"/>
              <a:t>С результатами всех работ знакомим родителей под роспись.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Обязательный анализ каждой работы, работа над ошибками сочинения.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Со слабыми учащимися, которые не могут запомнить структуру сочинения, провожу мини-зачет по этому поводу.</a:t>
            </a:r>
          </a:p>
          <a:p>
            <a:r>
              <a:rPr lang="ru-RU" sz="4000" dirty="0" smtClean="0"/>
              <a:t>Важно </a:t>
            </a:r>
            <a:r>
              <a:rPr lang="ru-RU" sz="4000" dirty="0"/>
              <a:t>вести </a:t>
            </a:r>
            <a:r>
              <a:rPr lang="ru-RU" sz="4000" dirty="0" smtClean="0"/>
              <a:t> также мониторинг качества работ, чтобы ребята могли отслеживать «сильные» и «слабые» стороны своего сочинения.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7" y="5465538"/>
            <a:ext cx="1213274" cy="13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3331" y="-109291"/>
            <a:ext cx="6817259" cy="7339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приемы: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515" y="543208"/>
            <a:ext cx="6066631" cy="341248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50121" y="471401"/>
            <a:ext cx="6049433" cy="3402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132" y="3826303"/>
            <a:ext cx="5583978" cy="3140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718" y="4280887"/>
            <a:ext cx="1566359" cy="1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сайты: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8225" y="1448554"/>
            <a:ext cx="10515600" cy="4827997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 </a:t>
            </a:r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vk.com/neskuchnoru</a:t>
            </a:r>
            <a:r>
              <a:rPr lang="ru-RU" sz="4000" dirty="0" smtClean="0"/>
              <a:t> </a:t>
            </a:r>
          </a:p>
          <a:p>
            <a:r>
              <a:rPr lang="en-US" sz="4000" dirty="0">
                <a:hlinkClick r:id="rId4"/>
              </a:rPr>
              <a:t>https://</a:t>
            </a:r>
            <a:r>
              <a:rPr lang="en-US" sz="4000" dirty="0" smtClean="0">
                <a:hlinkClick r:id="rId4"/>
              </a:rPr>
              <a:t>vk.com/mogupisat?from=search</a:t>
            </a:r>
            <a:r>
              <a:rPr lang="ru-RU" sz="4000" dirty="0" smtClean="0"/>
              <a:t> </a:t>
            </a:r>
          </a:p>
          <a:p>
            <a:r>
              <a:rPr lang="en-US" sz="4000" dirty="0">
                <a:hlinkClick r:id="rId5"/>
              </a:rPr>
              <a:t>https://web.vk.me/convo/-</a:t>
            </a:r>
            <a:r>
              <a:rPr lang="en-US" sz="4000" dirty="0" smtClean="0">
                <a:hlinkClick r:id="rId5"/>
              </a:rPr>
              <a:t>211597952?entrypoint=list_all&amp;tab=all&amp;rp=peer-211597952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en-US" sz="4000" dirty="0">
                <a:hlinkClick r:id="rId6"/>
              </a:rPr>
              <a:t>https://web.vk.me/convo/-</a:t>
            </a:r>
            <a:r>
              <a:rPr lang="en-US" sz="4000" dirty="0" smtClean="0">
                <a:hlinkClick r:id="rId6"/>
              </a:rPr>
              <a:t>213833377?entrypoint=list_all&amp;tab=all&amp;rp=peer-213833377</a:t>
            </a:r>
            <a:r>
              <a:rPr lang="ru-RU" sz="4000" dirty="0" smtClean="0"/>
              <a:t> </a:t>
            </a:r>
          </a:p>
          <a:p>
            <a:r>
              <a:rPr lang="en-US" sz="4000" dirty="0" smtClean="0">
                <a:hlinkClick r:id="rId7"/>
              </a:rPr>
              <a:t>https</a:t>
            </a:r>
            <a:r>
              <a:rPr lang="en-US" sz="4000" dirty="0">
                <a:hlinkClick r:id="rId7"/>
              </a:rPr>
              <a:t>://vk.com/okege </a:t>
            </a:r>
          </a:p>
          <a:p>
            <a:pPr marL="0" indent="0">
              <a:buNone/>
            </a:pPr>
            <a:r>
              <a:rPr lang="ru-RU" sz="4000" dirty="0" smtClean="0">
                <a:hlinkClick r:id="rId7"/>
              </a:rPr>
              <a:t>  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111" y="4826180"/>
            <a:ext cx="1633828" cy="12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Найдено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20" y="35099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7731"/>
            <a:ext cx="9144000" cy="176725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в подготовке к сочинению: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2323" y="2136531"/>
            <a:ext cx="9665677" cy="312126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hlinkClick r:id="rId3"/>
              </a:rPr>
              <a:t>Ознакомление со структурой, блоками, темами, оцениванием сочинения. </a:t>
            </a:r>
            <a:r>
              <a:rPr lang="en-US" sz="3600" dirty="0" smtClean="0">
                <a:hlinkClick r:id="rId3"/>
              </a:rPr>
              <a:t>https://infourok.ru/prezentaciya-podgotovka-k-itogovomu-sochineniyu-2022-2023-6234139.html</a:t>
            </a:r>
            <a:endParaRPr lang="ru-RU" sz="3600" dirty="0" smtClean="0"/>
          </a:p>
          <a:p>
            <a:pPr marL="457200" indent="-457200">
              <a:buAutoNum type="arabicPeriod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98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254" y="422031"/>
            <a:ext cx="10043746" cy="483576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РАЗДЕЛ 1. </a:t>
            </a:r>
            <a:r>
              <a:rPr lang="ru-RU" sz="4400" b="1" dirty="0" smtClean="0"/>
              <a:t>Духовно-нравственные    ориентиры в жизни человека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РАЗДЕЛ 2. </a:t>
            </a:r>
            <a:r>
              <a:rPr lang="ru-RU" sz="4400" b="1" dirty="0" smtClean="0"/>
              <a:t>Семья, общество, Отечество в жизни человека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РАЗДЕЛ 3. </a:t>
            </a:r>
            <a:r>
              <a:rPr lang="ru-RU" sz="4400" b="1" dirty="0" smtClean="0"/>
              <a:t>Природа и культура в жизни человека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endParaRPr lang="ru-RU" dirty="0"/>
          </a:p>
        </p:txBody>
      </p:sp>
      <p:pic>
        <p:nvPicPr>
          <p:cNvPr id="5122" name="Picture 2" descr="Думающий смайлик на гифках. 60 думающих эмодзи в формате 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4"/>
          <a:stretch/>
        </p:blipFill>
        <p:spPr bwMode="auto">
          <a:xfrm>
            <a:off x="624254" y="3696683"/>
            <a:ext cx="3763108" cy="3161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1015"/>
            <a:ext cx="9144000" cy="243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Работа над понятиями в формулировках тем: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1" y="1855177"/>
            <a:ext cx="11175022" cy="4651131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      Для уяснения смысла терминов и понятий в формулировках тем: патриотизм, любовь гордость, гордыня, смирение, добро, зло, надежда, отчаяние, личность, судьба, нравственные ценности, трагедия, счастье, честь, выбор, самолюбие, благородство, познание, ориентир и др.</a:t>
            </a:r>
          </a:p>
          <a:p>
            <a:pPr algn="just"/>
            <a:r>
              <a:rPr lang="ru-RU" sz="3200" dirty="0" smtClean="0"/>
              <a:t>    В процессе подготовки к сочинению обращаемся к философскому, толковому, психологическому словарям. </a:t>
            </a:r>
            <a:r>
              <a:rPr lang="ru-RU" sz="3200" b="1" dirty="0" smtClean="0"/>
              <a:t>Выпускники делают заметки в тетрадях (определения понятия, высказывания известных людей).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68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3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Работа над определением тезиса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11992"/>
              </p:ext>
            </p:extLst>
          </p:nvPr>
        </p:nvGraphicFramePr>
        <p:xfrm>
          <a:off x="580292" y="1644162"/>
          <a:ext cx="10761784" cy="484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877">
                  <a:extLst>
                    <a:ext uri="{9D8B030D-6E8A-4147-A177-3AD203B41FA5}">
                      <a16:colId xmlns:a16="http://schemas.microsoft.com/office/drawing/2014/main" val="4209838602"/>
                    </a:ext>
                  </a:extLst>
                </a:gridCol>
                <a:gridCol w="7877907">
                  <a:extLst>
                    <a:ext uri="{9D8B030D-6E8A-4147-A177-3AD203B41FA5}">
                      <a16:colId xmlns:a16="http://schemas.microsoft.com/office/drawing/2014/main" val="557213484"/>
                    </a:ext>
                  </a:extLst>
                </a:gridCol>
              </a:tblGrid>
              <a:tr h="41396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Тезис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119906"/>
                  </a:ext>
                </a:extLst>
              </a:tr>
              <a:tr h="432508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«Мечта и реальность»: Как характеризует человека мечта?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Мечта характеризует человека как личность. Стремление исключительно к материальным благами и власти умаляет в человеке человека, раскрывает перед нами его корыстную натуру, лишенную всяких движений души. А мечта, основанная на духовных началах, помогает нам разглядеть в человеке лучшие его качества. Мечта делает человека крылатым.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6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24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Подбор литературного материала.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085" y="2356338"/>
            <a:ext cx="11210192" cy="290146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Чтобы избежать ошибок в привлечении литературного материала, ученик должен научиться использовать его правильно: </a:t>
            </a:r>
            <a:r>
              <a:rPr lang="ru-RU" sz="3200" b="1" dirty="0" smtClean="0"/>
              <a:t>не увлекаться пересказом книги</a:t>
            </a:r>
            <a:r>
              <a:rPr lang="ru-RU" sz="3200" dirty="0" smtClean="0"/>
              <a:t>, а аргументировать свои мысли и комментировать литературные примеры. Следует помнить о том, что приведенные примеры должны соответствовать выдвинутым тезисам и аргументам; литературный материал необходимо проанализировать в ракурсе темы (проблематика произведения, его конфликт, тема, идея, характеристика героев и т.д.)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33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Разделы и подразделы закрытого банка тем ИС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6722" y="548681"/>
            <a:ext cx="8643773" cy="611588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1200" b="1" dirty="0" smtClean="0">
                <a:solidFill>
                  <a:srgbClr val="FF0000"/>
                </a:solidFill>
              </a:rPr>
              <a:t>1. Духовно-нравственные ориентиры в жизни человека</a:t>
            </a: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sz="11200" dirty="0" smtClean="0"/>
              <a:t>1.1. Внутренний мир человека и его личностные качества.</a:t>
            </a:r>
            <a:br>
              <a:rPr lang="ru-RU" sz="11200" dirty="0" smtClean="0"/>
            </a:br>
            <a:r>
              <a:rPr lang="ru-RU" sz="11200" dirty="0" smtClean="0"/>
              <a:t>1.2. Отношение человека к другому человеку (окружению), нравственные идеалы и выбор между добром и злом.</a:t>
            </a:r>
            <a:br>
              <a:rPr lang="ru-RU" sz="11200" dirty="0" smtClean="0"/>
            </a:br>
            <a:r>
              <a:rPr lang="ru-RU" sz="11200" dirty="0" smtClean="0"/>
              <a:t>1.3. Познание человеком самого себя.</a:t>
            </a:r>
            <a:br>
              <a:rPr lang="ru-RU" sz="11200" dirty="0" smtClean="0"/>
            </a:br>
            <a:r>
              <a:rPr lang="ru-RU" sz="11200" dirty="0" smtClean="0"/>
              <a:t>1.4. Свобода человека и ее ограничения.</a:t>
            </a:r>
            <a:br>
              <a:rPr lang="ru-RU" sz="11200" dirty="0" smtClean="0"/>
            </a:br>
            <a:r>
              <a:rPr lang="ru-RU" sz="11200" b="1" dirty="0" smtClean="0"/>
              <a:t>2. Семья, общество, Отечество в жизни человека</a:t>
            </a: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sz="11200" dirty="0" smtClean="0"/>
              <a:t>2.1. Семья, род; семейные ценности и традиции.</a:t>
            </a:r>
            <a:br>
              <a:rPr lang="ru-RU" sz="11200" dirty="0" smtClean="0"/>
            </a:br>
            <a:r>
              <a:rPr lang="ru-RU" sz="11200" dirty="0" smtClean="0"/>
              <a:t>2.2. Человек и общество.</a:t>
            </a:r>
            <a:br>
              <a:rPr lang="ru-RU" sz="11200" dirty="0" smtClean="0"/>
            </a:br>
            <a:r>
              <a:rPr lang="ru-RU" sz="11200" dirty="0" smtClean="0"/>
              <a:t>2.3. Родина, государство, гражданская позиция человека.</a:t>
            </a:r>
            <a:br>
              <a:rPr lang="ru-RU" sz="11200" dirty="0" smtClean="0"/>
            </a:br>
            <a:r>
              <a:rPr lang="ru-RU" sz="11200" b="1" dirty="0" smtClean="0"/>
              <a:t>3. Природа и культура в жизни человека</a:t>
            </a: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sz="11200" dirty="0" smtClean="0"/>
              <a:t>3.1. Природа и человек.</a:t>
            </a:r>
            <a:br>
              <a:rPr lang="ru-RU" sz="11200" dirty="0" smtClean="0"/>
            </a:br>
            <a:r>
              <a:rPr lang="ru-RU" sz="11200" dirty="0" smtClean="0"/>
              <a:t>3.2. Наука и человек.</a:t>
            </a:r>
            <a:br>
              <a:rPr lang="ru-RU" sz="11200" dirty="0" smtClean="0"/>
            </a:br>
            <a:r>
              <a:rPr lang="ru-RU" sz="11200" dirty="0" smtClean="0"/>
              <a:t>3.3. Искусство и человек.</a:t>
            </a:r>
            <a:br>
              <a:rPr lang="ru-RU" sz="112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592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609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17788"/>
              </p:ext>
            </p:extLst>
          </p:nvPr>
        </p:nvGraphicFramePr>
        <p:xfrm>
          <a:off x="0" y="-3"/>
          <a:ext cx="12191999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19">
                  <a:extLst>
                    <a:ext uri="{9D8B030D-6E8A-4147-A177-3AD203B41FA5}">
                      <a16:colId xmlns:a16="http://schemas.microsoft.com/office/drawing/2014/main" val="2349548121"/>
                    </a:ext>
                  </a:extLst>
                </a:gridCol>
                <a:gridCol w="5327680">
                  <a:extLst>
                    <a:ext uri="{9D8B030D-6E8A-4147-A177-3AD203B41FA5}">
                      <a16:colId xmlns:a16="http://schemas.microsoft.com/office/drawing/2014/main" val="1976655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52276178"/>
                    </a:ext>
                  </a:extLst>
                </a:gridCol>
              </a:tblGrid>
              <a:tr h="10830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Разделы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ИС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Произведения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45949"/>
                  </a:ext>
                </a:extLst>
              </a:tr>
              <a:tr h="1564372">
                <a:tc rowSpan="4"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Духовно-нравственные ориентиры в жизни человека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мир человека и его личностные качества </a:t>
                      </a:r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257567"/>
                  </a:ext>
                </a:extLst>
              </a:tr>
              <a:tr h="15632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Долг, обязанность, ответственность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35687"/>
                  </a:ext>
                </a:extLst>
              </a:tr>
              <a:tr h="10830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Размышления о счастье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0810"/>
                  </a:ext>
                </a:extLst>
              </a:tr>
              <a:tr h="15643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Смелость и трусость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8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883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1227</Words>
  <Application>Microsoft Office PowerPoint</Application>
  <PresentationFormat>Широкоэкранный</PresentationFormat>
  <Paragraphs>125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PT Serif</vt:lpstr>
      <vt:lpstr>Times New Roman</vt:lpstr>
      <vt:lpstr>Wingdings</vt:lpstr>
      <vt:lpstr>Тема Office</vt:lpstr>
      <vt:lpstr>       Муниципальное бюджетное общеобразовательное учреждение «Излучинская общеобразовательная средняя школа № 2 с углубленным изучением отдельных предметов» Подготовка к итоговому сочинению (из опыта работы) </vt:lpstr>
      <vt:lpstr>                         Написание сочинения – это результат систематической работы, осуществляемой на протяжении всех лет обучения в школе.  </vt:lpstr>
      <vt:lpstr>Этапы в подготовке к сочинению:</vt:lpstr>
      <vt:lpstr>Презентация PowerPoint</vt:lpstr>
      <vt:lpstr>2. Работа над понятиями в формулировках тем:  </vt:lpstr>
      <vt:lpstr>3. Работа над определением тезиса </vt:lpstr>
      <vt:lpstr>4. Подбор литературного материала.</vt:lpstr>
      <vt:lpstr> Разделы и подразделы закрытого банка тем ИС </vt:lpstr>
      <vt:lpstr>  </vt:lpstr>
      <vt:lpstr>ТИПИЧНЫЕ ОШИБКИ ПРОШЛЫХ ЛЕТ:</vt:lpstr>
      <vt:lpstr>«Взяв себя в руки и помочь самому себе тоже хороший способ преодолеть отчаяние». </vt:lpstr>
      <vt:lpstr>СПАСИБО ЗА ВНИМАНИЕ!</vt:lpstr>
      <vt:lpstr>Презентация PowerPoint</vt:lpstr>
      <vt:lpstr>План работы по подготовке к ИС</vt:lpstr>
      <vt:lpstr>Композиция сочинения и вступление.</vt:lpstr>
      <vt:lpstr>Аргументация</vt:lpstr>
      <vt:lpstr>Аргументация</vt:lpstr>
      <vt:lpstr>РАЗБОР РАССКАЗА  Р. БРЭДБЕРИ «ВЕЛЬД»</vt:lpstr>
      <vt:lpstr>Презентация PowerPoint</vt:lpstr>
      <vt:lpstr>Презентация PowerPoint</vt:lpstr>
      <vt:lpstr>Работа над планом:</vt:lpstr>
      <vt:lpstr>Читаем для аргументации (пополняем копилку аргументов) Рассказы небольшие, читаем в классе, обсуждаем.</vt:lpstr>
      <vt:lpstr>Пишем сочинение.</vt:lpstr>
      <vt:lpstr>Интересные приемы:</vt:lpstr>
      <vt:lpstr>Интересные сайты: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Излучинская ОСШ УИОП№2 Подготовка к итоговому сочинению (из опыта работы)</dc:title>
  <dc:creator>Кириченко Татьяна Дмитриевна</dc:creator>
  <cp:lastModifiedBy>Кириченко Татьяна Дмитриевна</cp:lastModifiedBy>
  <cp:revision>23</cp:revision>
  <cp:lastPrinted>2025-11-19T11:32:45Z</cp:lastPrinted>
  <dcterms:created xsi:type="dcterms:W3CDTF">2025-11-19T09:42:05Z</dcterms:created>
  <dcterms:modified xsi:type="dcterms:W3CDTF">2025-11-20T07:32:24Z</dcterms:modified>
</cp:coreProperties>
</file>