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9" r:id="rId10"/>
    <p:sldId id="265" r:id="rId11"/>
    <p:sldId id="266" r:id="rId12"/>
    <p:sldId id="267" r:id="rId13"/>
    <p:sldId id="26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-704" y="-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253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422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470040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6618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089628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910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7275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777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549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150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3501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202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6403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9842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3750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46CEF-E8E0-439B-8DB9-A8BC469B02E8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697CDE0-5F99-439E-8D7A-7EF41DA497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713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 ВПР   к ОГЭ: трудности в выполнении заданий</a:t>
            </a:r>
            <a:br>
              <a:rPr lang="ru-RU" dirty="0" smtClean="0"/>
            </a:br>
            <a:r>
              <a:rPr lang="ru-RU" dirty="0" smtClean="0"/>
              <a:t> и пути их решения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Т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4190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 решении </a:t>
            </a:r>
            <a:r>
              <a:rPr lang="ru-RU" dirty="0" smtClean="0"/>
              <a:t>заданий  </a:t>
            </a:r>
            <a:r>
              <a:rPr lang="ru-RU" dirty="0"/>
              <a:t>сначала проводим </a:t>
            </a:r>
            <a:r>
              <a:rPr lang="ru-RU" b="1" dirty="0"/>
              <a:t>разбор типичных ошибок</a:t>
            </a:r>
            <a:r>
              <a:rPr lang="ru-RU" dirty="0"/>
              <a:t>, допускаемых выпускниками предыдущих лет, стараемся усвоить знания </a:t>
            </a:r>
            <a:r>
              <a:rPr lang="ru-RU" b="1" dirty="0"/>
              <a:t>опасных позиций</a:t>
            </a:r>
            <a:r>
              <a:rPr lang="ru-RU" dirty="0"/>
              <a:t> в понимании правил, а также </a:t>
            </a:r>
            <a:r>
              <a:rPr lang="ru-RU" b="1" dirty="0"/>
              <a:t>дополнения или изменения, внесённые в текущем году.</a:t>
            </a:r>
            <a:r>
              <a:rPr lang="ru-RU" dirty="0"/>
              <a:t> В ходе решения тестов составляем </a:t>
            </a:r>
            <a:r>
              <a:rPr lang="ru-RU" b="1" dirty="0"/>
              <a:t>словники-накопители,</a:t>
            </a:r>
            <a:r>
              <a:rPr lang="ru-RU" dirty="0"/>
              <a:t> в которые включаем слова, трудно объяснимые по написанию. Для более удобного запоминания распределяем их по частям речи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0489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64462403"/>
              </p:ext>
            </p:extLst>
          </p:nvPr>
        </p:nvGraphicFramePr>
        <p:xfrm>
          <a:off x="783771" y="1737360"/>
          <a:ext cx="9940835" cy="5078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8079">
                  <a:extLst>
                    <a:ext uri="{9D8B030D-6E8A-4147-A177-3AD203B41FA5}">
                      <a16:colId xmlns:a16="http://schemas.microsoft.com/office/drawing/2014/main" xmlns="" val="1650123670"/>
                    </a:ext>
                  </a:extLst>
                </a:gridCol>
                <a:gridCol w="2544034">
                  <a:extLst>
                    <a:ext uri="{9D8B030D-6E8A-4147-A177-3AD203B41FA5}">
                      <a16:colId xmlns:a16="http://schemas.microsoft.com/office/drawing/2014/main" xmlns="" val="2452567725"/>
                    </a:ext>
                  </a:extLst>
                </a:gridCol>
                <a:gridCol w="2409799">
                  <a:extLst>
                    <a:ext uri="{9D8B030D-6E8A-4147-A177-3AD203B41FA5}">
                      <a16:colId xmlns:a16="http://schemas.microsoft.com/office/drawing/2014/main" xmlns="" val="4267237718"/>
                    </a:ext>
                  </a:extLst>
                </a:gridCol>
                <a:gridCol w="2338923">
                  <a:extLst>
                    <a:ext uri="{9D8B030D-6E8A-4147-A177-3AD203B41FA5}">
                      <a16:colId xmlns:a16="http://schemas.microsoft.com/office/drawing/2014/main" xmlns="" val="1039966023"/>
                    </a:ext>
                  </a:extLst>
                </a:gridCol>
              </a:tblGrid>
              <a:tr h="458604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Трудные случаи написания слов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04988"/>
                  </a:ext>
                </a:extLst>
              </a:tr>
              <a:tr h="4586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Существительные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Глаголы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Причастия 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Прилагательные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76275084"/>
                  </a:ext>
                </a:extLst>
              </a:tr>
              <a:tr h="38376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</a:rPr>
                        <a:t>аръергард</a:t>
                      </a:r>
                      <a:endParaRPr lang="ru-RU" sz="20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паломник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подьячий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ожог (сущ.) руки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поджог (сущ.) дома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непрестанность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взимать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отымать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превозносить </a:t>
                      </a:r>
                      <a:r>
                        <a:rPr lang="ru-RU" sz="2400" dirty="0">
                          <a:effectLst/>
                        </a:rPr>
                        <a:t>себя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ожёг (гл.) руку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поджёг (гл.) дом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брызжущий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брезжущий</a:t>
                      </a:r>
                      <a:endParaRPr lang="ru-RU" sz="2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движимый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зиждущийся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колющий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гуттаперчевый (мальчик) неприступная (крепость)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непреходящая ценность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65893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9372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Пользуемся </a:t>
            </a:r>
            <a:r>
              <a:rPr lang="ru-RU" sz="3200" b="1" dirty="0" smtClean="0">
                <a:solidFill>
                  <a:schemeClr val="tx1"/>
                </a:solidFill>
              </a:rPr>
              <a:t>словарями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паронимов, </a:t>
            </a:r>
            <a:r>
              <a:rPr lang="ru-RU" sz="3200" b="1" dirty="0">
                <a:solidFill>
                  <a:schemeClr val="tx1"/>
                </a:solidFill>
              </a:rPr>
              <a:t>слов с правильным ударением</a:t>
            </a:r>
            <a:r>
              <a:rPr lang="ru-RU" sz="3200" dirty="0">
                <a:solidFill>
                  <a:schemeClr val="tx1"/>
                </a:solidFill>
              </a:rPr>
              <a:t>, </a:t>
            </a:r>
            <a:r>
              <a:rPr lang="ru-RU" sz="3200" b="1" dirty="0">
                <a:solidFill>
                  <a:schemeClr val="tx1"/>
                </a:solidFill>
              </a:rPr>
              <a:t>правильной сочетаемости слов</a:t>
            </a:r>
            <a:r>
              <a:rPr lang="ru-RU" sz="3200" dirty="0">
                <a:solidFill>
                  <a:schemeClr val="tx1"/>
                </a:solidFill>
              </a:rPr>
              <a:t> (все словники в начале года разосланы и распечатаны </a:t>
            </a:r>
            <a:r>
              <a:rPr lang="ru-RU" sz="3200" dirty="0" smtClean="0">
                <a:solidFill>
                  <a:schemeClr val="tx1"/>
                </a:solidFill>
              </a:rPr>
              <a:t>детям).</a:t>
            </a:r>
            <a:endParaRPr lang="ru-RU" sz="3200" dirty="0">
              <a:solidFill>
                <a:schemeClr val="tx1"/>
              </a:solidFill>
            </a:endParaRPr>
          </a:p>
          <a:p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31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Эффективным способом подготовки к ВПР и экзаменам, на мой взгляд, является </a:t>
            </a:r>
            <a:r>
              <a:rPr lang="ru-RU" sz="2400" b="1" dirty="0">
                <a:solidFill>
                  <a:schemeClr val="tx1"/>
                </a:solidFill>
              </a:rPr>
              <a:t>работа в парах</a:t>
            </a:r>
            <a:r>
              <a:rPr lang="ru-RU" sz="2400" dirty="0">
                <a:solidFill>
                  <a:schemeClr val="tx1"/>
                </a:solidFill>
              </a:rPr>
              <a:t>, потому что ребята находят ошибки друг у друга, пытаются объяснить их, проанализировать выполненное задание, дать правильный ответ соседу. Пары можно продумать: </a:t>
            </a:r>
            <a:r>
              <a:rPr lang="ru-RU" sz="2400" b="1" dirty="0">
                <a:solidFill>
                  <a:schemeClr val="tx1"/>
                </a:solidFill>
              </a:rPr>
              <a:t>сильный - сильный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b="1" dirty="0">
                <a:solidFill>
                  <a:schemeClr val="tx1"/>
                </a:solidFill>
              </a:rPr>
              <a:t>сильный - слабый</a:t>
            </a:r>
            <a:r>
              <a:rPr lang="ru-RU" sz="2400" dirty="0">
                <a:solidFill>
                  <a:schemeClr val="tx1"/>
                </a:solidFill>
              </a:rPr>
              <a:t>. Такие занятия в парах помогают выявить самые проблемные темы, самые слабые места, учат обращать внимание при тестировании на каждую мелочь. </a:t>
            </a:r>
          </a:p>
        </p:txBody>
      </p:sp>
    </p:spTree>
    <p:extLst>
      <p:ext uri="{BB962C8B-B14F-4D97-AF65-F5344CB8AC3E}">
        <p14:creationId xmlns:p14="http://schemas.microsoft.com/office/powerpoint/2010/main" xmlns="" val="197039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Как качественно подготовить учащихся к  </a:t>
            </a: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ВПР, ОГЭ 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ЕГЭ?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Как помочь детям систематизировать материал, который уже изучен?</a:t>
            </a:r>
          </a:p>
        </p:txBody>
      </p:sp>
    </p:spTree>
    <p:extLst>
      <p:ext uri="{BB962C8B-B14F-4D97-AF65-F5344CB8AC3E}">
        <p14:creationId xmlns:p14="http://schemas.microsoft.com/office/powerpoint/2010/main" xmlns="" val="168354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18466726"/>
              </p:ext>
            </p:extLst>
          </p:nvPr>
        </p:nvGraphicFramePr>
        <p:xfrm>
          <a:off x="677334" y="502418"/>
          <a:ext cx="9672467" cy="54863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33998">
                  <a:extLst>
                    <a:ext uri="{9D8B030D-6E8A-4147-A177-3AD203B41FA5}">
                      <a16:colId xmlns:a16="http://schemas.microsoft.com/office/drawing/2014/main" xmlns="" val="3545627837"/>
                    </a:ext>
                  </a:extLst>
                </a:gridCol>
                <a:gridCol w="1771805">
                  <a:extLst>
                    <a:ext uri="{9D8B030D-6E8A-4147-A177-3AD203B41FA5}">
                      <a16:colId xmlns:a16="http://schemas.microsoft.com/office/drawing/2014/main" xmlns="" val="329182403"/>
                    </a:ext>
                  </a:extLst>
                </a:gridCol>
                <a:gridCol w="2066664">
                  <a:extLst>
                    <a:ext uri="{9D8B030D-6E8A-4147-A177-3AD203B41FA5}">
                      <a16:colId xmlns:a16="http://schemas.microsoft.com/office/drawing/2014/main" xmlns="" val="1022536037"/>
                    </a:ext>
                  </a:extLst>
                </a:gridCol>
              </a:tblGrid>
              <a:tr h="3678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Разделы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ВПР класс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ОГЭ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85164373"/>
                  </a:ext>
                </a:extLst>
              </a:tr>
              <a:tr h="7356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Синтаксический анализ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8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5-</a:t>
                      </a:r>
                      <a:r>
                        <a:rPr lang="en-US" sz="2000">
                          <a:effectLst/>
                        </a:rPr>
                        <a:t>8</a:t>
                      </a:r>
                      <a:r>
                        <a:rPr lang="ru-RU" sz="2000">
                          <a:effectLst/>
                        </a:rPr>
                        <a:t> класс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Задание 2-3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53753052"/>
                  </a:ext>
                </a:extLst>
              </a:tr>
              <a:tr h="3678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Пунктуационный анализ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Задание 4-5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68992132"/>
                  </a:ext>
                </a:extLst>
              </a:tr>
              <a:tr h="7045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Орфографический анализ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Задание 6-7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25658849"/>
                  </a:ext>
                </a:extLst>
              </a:tr>
              <a:tr h="7356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Грамматические (морфологические) нормы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Задание 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6784975"/>
                  </a:ext>
                </a:extLst>
              </a:tr>
              <a:tr h="3678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Словосочетание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Задание 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49747711"/>
                  </a:ext>
                </a:extLst>
              </a:tr>
              <a:tr h="7356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Информационно-смысловой анализ текста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Задание 10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7418379"/>
                  </a:ext>
                </a:extLst>
              </a:tr>
              <a:tr h="7356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Выразительные языковые средства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Задание 11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3673044"/>
                  </a:ext>
                </a:extLst>
              </a:tr>
              <a:tr h="3678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Лексический анализ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Задание 12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529109"/>
                  </a:ext>
                </a:extLst>
              </a:tr>
              <a:tr h="3678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Фонетический анализ, орфоэпия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Задание 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4378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5853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Т</a:t>
            </a:r>
            <a:r>
              <a:rPr lang="ru-RU" sz="2800" b="1" dirty="0" smtClean="0"/>
              <a:t>етради-справочники </a:t>
            </a:r>
            <a:r>
              <a:rPr lang="ru-RU" sz="2800" b="1" dirty="0"/>
              <a:t>(помощники</a:t>
            </a:r>
            <a:r>
              <a:rPr lang="ru-RU" sz="2800" dirty="0" smtClean="0"/>
              <a:t>)</a:t>
            </a:r>
          </a:p>
          <a:p>
            <a:r>
              <a:rPr lang="ru-RU" sz="2800" b="1" dirty="0"/>
              <a:t>Папка с теоретическим материалом</a:t>
            </a:r>
          </a:p>
          <a:p>
            <a:r>
              <a:rPr lang="ru-RU" sz="2800" b="1" dirty="0"/>
              <a:t>Сводные таблицы</a:t>
            </a:r>
          </a:p>
          <a:p>
            <a:r>
              <a:rPr lang="ru-RU" sz="2800" b="1" dirty="0"/>
              <a:t>Алгоритмы выполнения </a:t>
            </a:r>
            <a:r>
              <a:rPr lang="ru-RU" sz="2800" b="1" dirty="0" smtClean="0"/>
              <a:t>заданий</a:t>
            </a:r>
          </a:p>
          <a:p>
            <a:r>
              <a:rPr lang="ru-RU" sz="2800" b="1" dirty="0" smtClean="0"/>
              <a:t>Сборники подготовки к ВПР</a:t>
            </a:r>
            <a:endParaRPr lang="ru-RU" sz="2800" b="1" dirty="0" smtClean="0"/>
          </a:p>
          <a:p>
            <a:r>
              <a:rPr lang="ru-RU" sz="2800" b="1" dirty="0" smtClean="0"/>
              <a:t>Использование цифровых образовательных ресурсов</a:t>
            </a:r>
            <a:endParaRPr lang="ru-RU" sz="2800" b="1" dirty="0"/>
          </a:p>
          <a:p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416523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alt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правила выбора написания Ь/ Ъ знаков (Запишите номера слов или 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 </a:t>
            </a:r>
            <a:r>
              <a:rPr lang="ru-RU" altLang="ru-RU" sz="24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соответствующие ячейки</a:t>
            </a:r>
            <a:r>
              <a:rPr lang="ru-RU" altLang="ru-RU" sz="2400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</a:rPr>
              <a:t>1.Под…</a:t>
            </a:r>
            <a:r>
              <a:rPr lang="ru-RU" sz="2400" dirty="0" err="1">
                <a:solidFill>
                  <a:schemeClr val="tx1"/>
                </a:solidFill>
              </a:rPr>
              <a:t>езжающие</a:t>
            </a:r>
            <a:r>
              <a:rPr lang="ru-RU" sz="2400" dirty="0">
                <a:solidFill>
                  <a:schemeClr val="tx1"/>
                </a:solidFill>
              </a:rPr>
              <a:t> 2.Сплош… 3.Достич… 4.Встан…те 5.Приходит…</a:t>
            </a:r>
            <a:r>
              <a:rPr lang="ru-RU" sz="2400" dirty="0" err="1">
                <a:solidFill>
                  <a:schemeClr val="tx1"/>
                </a:solidFill>
              </a:rPr>
              <a:t>ся</a:t>
            </a:r>
            <a:r>
              <a:rPr lang="ru-RU" sz="2400" dirty="0">
                <a:solidFill>
                  <a:schemeClr val="tx1"/>
                </a:solidFill>
              </a:rPr>
              <a:t> рано вставать 6.Овощ… 7.Суб…</a:t>
            </a:r>
            <a:r>
              <a:rPr lang="ru-RU" sz="2400" dirty="0" err="1">
                <a:solidFill>
                  <a:schemeClr val="tx1"/>
                </a:solidFill>
              </a:rPr>
              <a:t>ективное</a:t>
            </a:r>
            <a:r>
              <a:rPr lang="ru-RU" sz="2400" dirty="0">
                <a:solidFill>
                  <a:schemeClr val="tx1"/>
                </a:solidFill>
              </a:rPr>
              <a:t> 8.Стоиш… 9.Зрелищ…10.Не был </a:t>
            </a:r>
            <a:r>
              <a:rPr lang="ru-RU" sz="2400" dirty="0" smtClean="0">
                <a:solidFill>
                  <a:schemeClr val="tx1"/>
                </a:solidFill>
              </a:rPr>
              <a:t>похож</a:t>
            </a:r>
            <a:r>
              <a:rPr lang="ru-RU" sz="2400" dirty="0">
                <a:solidFill>
                  <a:schemeClr val="tx1"/>
                </a:solidFill>
              </a:rPr>
              <a:t>… 11.Располагает…</a:t>
            </a:r>
            <a:r>
              <a:rPr lang="ru-RU" sz="2400" dirty="0" err="1">
                <a:solidFill>
                  <a:schemeClr val="tx1"/>
                </a:solidFill>
              </a:rPr>
              <a:t>ся</a:t>
            </a:r>
            <a:r>
              <a:rPr lang="ru-RU" sz="2400" dirty="0">
                <a:solidFill>
                  <a:schemeClr val="tx1"/>
                </a:solidFill>
              </a:rPr>
              <a:t> поблизости 12.Реч… 13.Об…явили 14.На </a:t>
            </a:r>
            <a:r>
              <a:rPr lang="ru-RU" sz="2400" dirty="0" err="1">
                <a:solidFill>
                  <a:schemeClr val="tx1"/>
                </a:solidFill>
              </a:rPr>
              <a:t>помощ</a:t>
            </a:r>
            <a:r>
              <a:rPr lang="ru-RU" sz="2400" dirty="0">
                <a:solidFill>
                  <a:schemeClr val="tx1"/>
                </a:solidFill>
              </a:rPr>
              <a:t>…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943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defTabSz="914400" eaLnBrk="0" fontAlgn="base" hangingPunct="0">
              <a:spcAft>
                <a:spcPct val="0"/>
              </a:spcAft>
            </a:pPr>
            <a:endParaRPr lang="ru-RU" altLang="ru-RU" sz="4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0504123"/>
              </p:ext>
            </p:extLst>
          </p:nvPr>
        </p:nvGraphicFramePr>
        <p:xfrm>
          <a:off x="640080" y="1058092"/>
          <a:ext cx="10058400" cy="4801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39543">
                  <a:extLst>
                    <a:ext uri="{9D8B030D-6E8A-4147-A177-3AD203B41FA5}">
                      <a16:colId xmlns:a16="http://schemas.microsoft.com/office/drawing/2014/main" xmlns="" val="52450073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xmlns="" val="1837366491"/>
                    </a:ext>
                  </a:extLst>
                </a:gridCol>
                <a:gridCol w="1907177">
                  <a:extLst>
                    <a:ext uri="{9D8B030D-6E8A-4147-A177-3AD203B41FA5}">
                      <a16:colId xmlns:a16="http://schemas.microsoft.com/office/drawing/2014/main" xmlns="" val="2867934084"/>
                    </a:ext>
                  </a:extLst>
                </a:gridCol>
              </a:tblGrid>
              <a:tr h="7385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Правило выбора Ъ и Ь знаков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номер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примеры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1066936"/>
                  </a:ext>
                </a:extLst>
              </a:tr>
              <a:tr h="8681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1.Пишется Ь после шипящих в именах существительных 3-го склонения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14613250"/>
                  </a:ext>
                </a:extLst>
              </a:tr>
              <a:tr h="9666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 Пишется Ь в глаголах 2-го лица в форме повелительного наклонения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8065157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3.Пишется Ь в начальной форме (инфинитиве) глаголов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69216496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4.Пишется Ь в наречиях после шипящих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4447239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5.Пишется Ъ после приставки на согласный перед буквами Ё, Е, Ю, 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38389701"/>
                  </a:ext>
                </a:extLst>
              </a:tr>
              <a:tr h="3599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6.На месте пропуска букв нет Ь и Ъ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04894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4311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>
                <a:solidFill>
                  <a:schemeClr val="tx1"/>
                </a:solidFill>
              </a:rPr>
              <a:t>При знакомстве с тестовым </a:t>
            </a:r>
            <a:r>
              <a:rPr lang="ru-RU" sz="2400" dirty="0" smtClean="0">
                <a:solidFill>
                  <a:schemeClr val="tx1"/>
                </a:solidFill>
              </a:rPr>
              <a:t>заданием </a:t>
            </a:r>
            <a:r>
              <a:rPr lang="ru-RU" sz="2400" dirty="0">
                <a:solidFill>
                  <a:schemeClr val="tx1"/>
                </a:solidFill>
              </a:rPr>
              <a:t>всегда даётся его краткая </a:t>
            </a:r>
            <a:r>
              <a:rPr lang="ru-RU" sz="2400" b="1" dirty="0">
                <a:solidFill>
                  <a:schemeClr val="tx1"/>
                </a:solidFill>
              </a:rPr>
              <a:t>характеристика, форма</a:t>
            </a:r>
            <a:r>
              <a:rPr lang="ru-RU" sz="2400" dirty="0">
                <a:solidFill>
                  <a:schemeClr val="tx1"/>
                </a:solidFill>
              </a:rPr>
              <a:t> и разбирается </a:t>
            </a:r>
            <a:r>
              <a:rPr lang="ru-RU" sz="2400" b="1" dirty="0">
                <a:solidFill>
                  <a:schemeClr val="tx1"/>
                </a:solidFill>
              </a:rPr>
              <a:t>содержание</a:t>
            </a:r>
            <a:r>
              <a:rPr lang="ru-RU" sz="2400" dirty="0">
                <a:solidFill>
                  <a:schemeClr val="tx1"/>
                </a:solidFill>
              </a:rPr>
              <a:t>, а также записываются алгоритмы его выполнения. Каждое задание выполняется по алгоритму много раз, только тогда появляется уверенность и чёткость в правильности решения. </a:t>
            </a:r>
            <a:r>
              <a:rPr lang="ru-RU" sz="2400" b="1" dirty="0">
                <a:solidFill>
                  <a:schemeClr val="tx1"/>
                </a:solidFill>
              </a:rPr>
              <a:t>Критерий готовности</a:t>
            </a:r>
            <a:r>
              <a:rPr lang="ru-RU" sz="2400" dirty="0">
                <a:solidFill>
                  <a:schemeClr val="tx1"/>
                </a:solidFill>
              </a:rPr>
              <a:t>: если ты можешь не только выбрать правильный ответ, но и объяснить, почему все другие ответы неправильные.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116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44470680"/>
              </p:ext>
            </p:extLst>
          </p:nvPr>
        </p:nvGraphicFramePr>
        <p:xfrm>
          <a:off x="875211" y="718458"/>
          <a:ext cx="8856618" cy="51467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56618">
                  <a:extLst>
                    <a:ext uri="{9D8B030D-6E8A-4147-A177-3AD203B41FA5}">
                      <a16:colId xmlns:a16="http://schemas.microsoft.com/office/drawing/2014/main" xmlns="" val="3301515717"/>
                    </a:ext>
                  </a:extLst>
                </a:gridCol>
              </a:tblGrid>
              <a:tr h="6110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Алгоритм выполнения задания (обращение).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87266698"/>
                  </a:ext>
                </a:extLst>
              </a:tr>
              <a:tr h="45357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1. Если в задании требуется выписать цифры, обозначающие запятые при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обращении, убедитесь в том, что найденное вами слово или сочетание слов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произносится с особой (звательной) интонацией и называют того, к кому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обращаются с речью: обращение возможно не только к лицам, но и к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неодушевленным предметам.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2. Помните о том, что в качестве обращения в предложении обычно выступает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имя существительное в именительном падеже или другая часть речи в значении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существительного.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3. Не забывайте о том, что обращение может быть распространено пояснительными словами и представлять собой сочетание нескольких слов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8394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3010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Алгоритм выполнения задания (поиск предложения с однородными членами)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479729" cy="3880773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1</a:t>
            </a:r>
            <a:r>
              <a:rPr lang="ru-RU" sz="2400" dirty="0">
                <a:solidFill>
                  <a:schemeClr val="tx1"/>
                </a:solidFill>
              </a:rPr>
              <a:t>. Найдите в предложении однородные члены: они должны отвечать на один </a:t>
            </a:r>
            <a:r>
              <a:rPr lang="ru-RU" sz="2400" dirty="0" smtClean="0">
                <a:solidFill>
                  <a:schemeClr val="tx1"/>
                </a:solidFill>
              </a:rPr>
              <a:t>и  тот </a:t>
            </a:r>
            <a:r>
              <a:rPr lang="ru-RU" sz="2400" dirty="0">
                <a:solidFill>
                  <a:schemeClr val="tx1"/>
                </a:solidFill>
              </a:rPr>
              <a:t>же вопрос, задаваемый от одного слова, и произноситься с </a:t>
            </a:r>
            <a:r>
              <a:rPr lang="ru-RU" sz="2400" dirty="0" smtClean="0">
                <a:solidFill>
                  <a:schemeClr val="tx1"/>
                </a:solidFill>
              </a:rPr>
              <a:t>интонацией  перечисления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  <a:p>
            <a:r>
              <a:rPr lang="ru-RU" sz="2400" dirty="0">
                <a:solidFill>
                  <a:schemeClr val="tx1"/>
                </a:solidFill>
              </a:rPr>
              <a:t>2.Убедитесь, что найденные вами однородные члены предложения </a:t>
            </a:r>
            <a:r>
              <a:rPr lang="ru-RU" sz="2400" dirty="0" smtClean="0">
                <a:solidFill>
                  <a:schemeClr val="tx1"/>
                </a:solidFill>
              </a:rPr>
              <a:t>связаны   сочинительной </a:t>
            </a:r>
            <a:r>
              <a:rPr lang="ru-RU" sz="2400" dirty="0">
                <a:solidFill>
                  <a:schemeClr val="tx1"/>
                </a:solidFill>
              </a:rPr>
              <a:t>или бессоюзной связью.</a:t>
            </a:r>
          </a:p>
          <a:p>
            <a:r>
              <a:rPr lang="ru-RU" sz="2400" dirty="0">
                <a:solidFill>
                  <a:schemeClr val="tx1"/>
                </a:solidFill>
              </a:rPr>
              <a:t>3. Внесите в бланк ответа те цифры, под которыми в тексте идут найденные </a:t>
            </a:r>
            <a:r>
              <a:rPr lang="ru-RU" sz="2400" dirty="0" smtClean="0">
                <a:solidFill>
                  <a:schemeClr val="tx1"/>
                </a:solidFill>
              </a:rPr>
              <a:t>вами   предложения </a:t>
            </a:r>
            <a:r>
              <a:rPr lang="ru-RU" sz="2400" dirty="0">
                <a:solidFill>
                  <a:schemeClr val="tx1"/>
                </a:solidFill>
              </a:rPr>
              <a:t>с однородными членами.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907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Аспект</Template>
  <TotalTime>326</TotalTime>
  <Words>670</Words>
  <Application>Microsoft Office PowerPoint</Application>
  <PresentationFormat>Произвольный</PresentationFormat>
  <Paragraphs>107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От ВПР   к ОГЭ: трудности в выполнении заданий  и пути их решения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Алгоритм выполнения задания (поиск предложения с однородными членами) </vt:lpstr>
      <vt:lpstr>При решении заданий  сначала проводим разбор типичных ошибок, допускаемых выпускниками предыдущих лет, стараемся усвоить знания опасных позиций в понимании правил, а также дополнения или изменения, внесённые в текущем году. В ходе решения тестов составляем словники-накопители, в которые включаем слова, трудно объяснимые по написанию. Для более удобного запоминания распределяем их по частям речи</vt:lpstr>
      <vt:lpstr>Слайд 11</vt:lpstr>
      <vt:lpstr>Слайд 12</vt:lpstr>
      <vt:lpstr>Слайд 13</vt:lpstr>
      <vt:lpstr>Слайд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 ВПР   к ОГЭ: трудности в выполнении заданий  и пути их решения</dc:title>
  <dc:creator>admin</dc:creator>
  <cp:lastModifiedBy>Admin</cp:lastModifiedBy>
  <cp:revision>8</cp:revision>
  <dcterms:created xsi:type="dcterms:W3CDTF">2025-11-19T13:14:38Z</dcterms:created>
  <dcterms:modified xsi:type="dcterms:W3CDTF">2025-11-20T08:50:26Z</dcterms:modified>
</cp:coreProperties>
</file>