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84" r:id="rId3"/>
    <p:sldId id="259" r:id="rId4"/>
    <p:sldId id="263" r:id="rId5"/>
    <p:sldId id="288" r:id="rId6"/>
    <p:sldId id="289" r:id="rId7"/>
    <p:sldId id="290" r:id="rId8"/>
    <p:sldId id="291" r:id="rId9"/>
    <p:sldId id="292" r:id="rId10"/>
    <p:sldId id="296" r:id="rId11"/>
    <p:sldId id="294" r:id="rId12"/>
    <p:sldId id="285" r:id="rId13"/>
    <p:sldId id="286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7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5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62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5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80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0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6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2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1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2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5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7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4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05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578" y="1205269"/>
            <a:ext cx="11230378" cy="3394013"/>
          </a:xfrm>
        </p:spPr>
        <p:txBody>
          <a:bodyPr/>
          <a:lstStyle/>
          <a:p>
            <a:pPr algn="ctr"/>
            <a:r>
              <a:rPr lang="ru-RU" dirty="0"/>
              <a:t>Тема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«Особенности и эффективные методы работы с детьми-</a:t>
            </a:r>
            <a:r>
              <a:rPr lang="ru-RU" dirty="0" err="1"/>
              <a:t>инофонами</a:t>
            </a:r>
            <a:r>
              <a:rPr lang="ru-RU" dirty="0"/>
              <a:t> и </a:t>
            </a:r>
            <a:r>
              <a:rPr lang="ru-RU" dirty="0" smtClean="0"/>
              <a:t>билингвами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515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0105" y="191699"/>
            <a:ext cx="9221273" cy="490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prstClr val="white"/>
              </a:solidFill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Ошибка 6: Требование беглой устной речи с первого дня.</a:t>
            </a:r>
            <a:r>
              <a:rPr lang="ru-RU" sz="2400" dirty="0" smtClean="0">
                <a:solidFill>
                  <a:prstClr val="black"/>
                </a:solidFill>
              </a:rPr>
              <a:t/>
            </a:r>
            <a:br>
              <a:rPr lang="ru-RU" sz="2400" dirty="0" smtClean="0">
                <a:solidFill>
                  <a:prstClr val="black"/>
                </a:solidFill>
              </a:rPr>
            </a:b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40818" y="739016"/>
            <a:ext cx="270457" cy="540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482" y="1329094"/>
            <a:ext cx="9064517" cy="1607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Принять «молчаливый период» и использовать </a:t>
            </a:r>
            <a:r>
              <a:rPr lang="ru-RU" sz="2000" b="1" dirty="0" err="1">
                <a:solidFill>
                  <a:prstClr val="black"/>
                </a:solidFill>
              </a:rPr>
              <a:t>безречевые</a:t>
            </a:r>
            <a:r>
              <a:rPr lang="ru-RU" sz="2000" b="1" dirty="0">
                <a:solidFill>
                  <a:prstClr val="black"/>
                </a:solidFill>
              </a:rPr>
              <a:t> и упрощенные формы ответа.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Вместо вопроса «Саша, расскажи, что изображено на этой картинке?» задать альтернативный вопрос: «Саша, покажи, где на картинке дерево? Это осень или весна?».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740818" y="3002562"/>
            <a:ext cx="270457" cy="580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2661" y="3671803"/>
            <a:ext cx="8965715" cy="56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Результат: создавайте ребенку ситуации успеха, где он может дать правильный ответ, не строя сложных фраз.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259" y="4396345"/>
            <a:ext cx="1666861" cy="2291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9233">
            <a:off x="6600363" y="3954698"/>
            <a:ext cx="3879155" cy="3174810"/>
          </a:xfrm>
          <a:prstGeom prst="rect">
            <a:avLst/>
          </a:prstGeom>
        </p:spPr>
      </p:pic>
      <p:pic>
        <p:nvPicPr>
          <p:cNvPr id="11" name="Рисунок 10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r="13250"/>
          <a:stretch/>
        </p:blipFill>
        <p:spPr bwMode="auto">
          <a:xfrm>
            <a:off x="656767" y="4422564"/>
            <a:ext cx="1790164" cy="231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cture background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13503"/>
          <a:stretch/>
        </p:blipFill>
        <p:spPr bwMode="auto">
          <a:xfrm>
            <a:off x="2753274" y="4422565"/>
            <a:ext cx="1821642" cy="2315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81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0105" y="280321"/>
            <a:ext cx="9221273" cy="664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prstClr val="white"/>
              </a:solidFill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Ошибка 7: Отсутствие визуальной поддержки.</a:t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50285" y="1030485"/>
            <a:ext cx="270457" cy="540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787" y="1648572"/>
            <a:ext cx="9064517" cy="1931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Максимально </a:t>
            </a:r>
            <a:r>
              <a:rPr lang="ru-RU" sz="2000" b="1" dirty="0">
                <a:solidFill>
                  <a:prstClr val="black"/>
                </a:solidFill>
              </a:rPr>
              <a:t>визуализировать всё.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   •</a:t>
            </a:r>
            <a:r>
              <a:rPr lang="ru-RU" sz="2000" b="1" dirty="0">
                <a:solidFill>
                  <a:prstClr val="black"/>
                </a:solidFill>
              </a:rPr>
              <a:t>	</a:t>
            </a:r>
            <a:r>
              <a:rPr lang="ru-RU" sz="2000" dirty="0">
                <a:solidFill>
                  <a:prstClr val="black"/>
                </a:solidFill>
              </a:rPr>
              <a:t>Грамматика: рисовать схему предлогов в, на, под, около. </a:t>
            </a:r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     Ребенок </a:t>
            </a:r>
            <a:r>
              <a:rPr lang="ru-RU" sz="2000" dirty="0">
                <a:solidFill>
                  <a:prstClr val="black"/>
                </a:solidFill>
              </a:rPr>
              <a:t>рисует кошку НА стуле, мяч ПОД столом.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•</a:t>
            </a:r>
            <a:r>
              <a:rPr lang="ru-RU" sz="2000" dirty="0">
                <a:solidFill>
                  <a:prstClr val="black"/>
                </a:solidFill>
              </a:rPr>
              <a:t>	Лексика: создать «Словарь-альбом», где каждое новое слово </a:t>
            </a:r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      сопровождается </a:t>
            </a:r>
            <a:r>
              <a:rPr lang="ru-RU" sz="2000" dirty="0">
                <a:solidFill>
                  <a:prstClr val="black"/>
                </a:solidFill>
              </a:rPr>
              <a:t>рисунком или картинкой, вырезанной из журнала.</a:t>
            </a: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740818" y="3688227"/>
            <a:ext cx="309093" cy="641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589" y="4437823"/>
            <a:ext cx="8965715" cy="2130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Решение: задействуйте канал зрительной памяти, который у детей часто работает лучше слухового.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Для </a:t>
            </a:r>
            <a:r>
              <a:rPr lang="ru-RU" sz="2000" dirty="0" err="1">
                <a:solidFill>
                  <a:prstClr val="black"/>
                </a:solidFill>
              </a:rPr>
              <a:t>аудиалов</a:t>
            </a:r>
            <a:r>
              <a:rPr lang="ru-RU" sz="2000" dirty="0">
                <a:solidFill>
                  <a:prstClr val="black"/>
                </a:solidFill>
              </a:rPr>
              <a:t> больше читайте вслух и включайте </a:t>
            </a:r>
            <a:r>
              <a:rPr lang="ru-RU" sz="2000" dirty="0" smtClean="0">
                <a:solidFill>
                  <a:prstClr val="black"/>
                </a:solidFill>
              </a:rPr>
              <a:t>аудио-записи.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Для </a:t>
            </a:r>
            <a:r>
              <a:rPr lang="ru-RU" sz="2000" dirty="0" err="1">
                <a:solidFill>
                  <a:prstClr val="black"/>
                </a:solidFill>
              </a:rPr>
              <a:t>визуалов</a:t>
            </a:r>
            <a:r>
              <a:rPr lang="ru-RU" sz="2000" dirty="0">
                <a:solidFill>
                  <a:prstClr val="black"/>
                </a:solidFill>
              </a:rPr>
              <a:t> чаще пользуйтесь иллюстрациями и схемами.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prstClr val="black"/>
                </a:solidFill>
              </a:rPr>
              <a:t>Кинестетики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лучше усваивают материал через активное участие в играх и практических занятиях.</a:t>
            </a:r>
          </a:p>
        </p:txBody>
      </p:sp>
    </p:spTree>
    <p:extLst>
      <p:ext uri="{BB962C8B-B14F-4D97-AF65-F5344CB8AC3E}">
        <p14:creationId xmlns:p14="http://schemas.microsoft.com/office/powerpoint/2010/main" val="28528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77334" y="605307"/>
            <a:ext cx="3791635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роводим </a:t>
            </a:r>
            <a:r>
              <a:rPr lang="ru-RU" sz="2400" dirty="0">
                <a:solidFill>
                  <a:schemeClr val="bg1"/>
                </a:solidFill>
              </a:rPr>
              <a:t>анализ </a:t>
            </a:r>
            <a:r>
              <a:rPr lang="ru-RU" sz="2400" dirty="0" smtClean="0">
                <a:solidFill>
                  <a:schemeClr val="bg1"/>
                </a:solidFill>
              </a:rPr>
              <a:t>предметных учебников школы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69734" y="609600"/>
            <a:ext cx="3670480" cy="125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Анализируем </a:t>
            </a:r>
            <a:r>
              <a:rPr lang="ru-RU" sz="2400" dirty="0">
                <a:solidFill>
                  <a:schemeClr val="bg1"/>
                </a:solidFill>
              </a:rPr>
              <a:t>содержание уроков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7334" y="3464416"/>
            <a:ext cx="4087849" cy="2576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 базовой словарь мы в первую очередь включаем </a:t>
            </a:r>
            <a:r>
              <a:rPr lang="ru-RU" sz="2000" dirty="0" smtClean="0">
                <a:solidFill>
                  <a:schemeClr val="bg1"/>
                </a:solidFill>
              </a:rPr>
              <a:t>частотные </a:t>
            </a:r>
            <a:r>
              <a:rPr lang="ru-RU" sz="2000" dirty="0">
                <a:solidFill>
                  <a:schemeClr val="bg1"/>
                </a:solidFill>
              </a:rPr>
              <a:t>слова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199663" y="2157211"/>
            <a:ext cx="373488" cy="1017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604974" y="2157211"/>
            <a:ext cx="373488" cy="1017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8218" y="3464416"/>
            <a:ext cx="4198512" cy="2576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отрабатываем понимание и выполнение часто используемых инструкций в первую очередь</a:t>
            </a:r>
          </a:p>
        </p:txBody>
      </p:sp>
    </p:spTree>
    <p:extLst>
      <p:ext uri="{BB962C8B-B14F-4D97-AF65-F5344CB8AC3E}">
        <p14:creationId xmlns:p14="http://schemas.microsoft.com/office/powerpoint/2010/main" val="22821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нейроупражнения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77" t="13350" r="20315" b="8011"/>
          <a:stretch/>
        </p:blipFill>
        <p:spPr>
          <a:xfrm>
            <a:off x="4325314" y="1557852"/>
            <a:ext cx="2936383" cy="3052293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l="16111" t="14897" r="20172" b="21073"/>
          <a:stretch/>
        </p:blipFill>
        <p:spPr bwMode="auto">
          <a:xfrm>
            <a:off x="494584" y="577336"/>
            <a:ext cx="3588019" cy="2191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12173" t="14581" r="16234" b="12841"/>
          <a:stretch/>
        </p:blipFill>
        <p:spPr bwMode="auto">
          <a:xfrm>
            <a:off x="7504408" y="516752"/>
            <a:ext cx="3568212" cy="2312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12711" t="15848" r="16592" b="14095"/>
          <a:stretch/>
        </p:blipFill>
        <p:spPr bwMode="auto">
          <a:xfrm>
            <a:off x="494584" y="4044413"/>
            <a:ext cx="3588019" cy="2188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/>
          <a:srcRect l="33476" t="14896" r="37713" b="11561"/>
          <a:stretch/>
        </p:blipFill>
        <p:spPr bwMode="auto">
          <a:xfrm>
            <a:off x="8009612" y="3119396"/>
            <a:ext cx="2293486" cy="3371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23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77332" y="1171258"/>
            <a:ext cx="8724245" cy="1842399"/>
          </a:xfrm>
          <a:prstGeom prst="rightArrow">
            <a:avLst>
              <a:gd name="adj1" fmla="val 47648"/>
              <a:gd name="adj2" fmla="val 42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Первый и главный вывод: системный отбор и минимизация лексического </a:t>
            </a:r>
            <a:r>
              <a:rPr lang="ru-RU" dirty="0" smtClean="0">
                <a:solidFill>
                  <a:prstClr val="black"/>
                </a:solidFill>
              </a:rPr>
              <a:t>материала.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77332" y="4348760"/>
            <a:ext cx="9767434" cy="2425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Третий вывод: адаптация учебных </a:t>
            </a:r>
            <a:r>
              <a:rPr lang="ru-RU" dirty="0" smtClean="0">
                <a:solidFill>
                  <a:prstClr val="black"/>
                </a:solidFill>
              </a:rPr>
              <a:t>текстов. </a:t>
            </a:r>
            <a:r>
              <a:rPr lang="ru-RU" dirty="0">
                <a:solidFill>
                  <a:prstClr val="black"/>
                </a:solidFill>
              </a:rPr>
              <a:t>Мы постепенно усложняем материал, целенаправленно формируя у ученика навык анализа и понимания именно научного стиля речи, который необходим для работы с любым учебником.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77332" y="2707772"/>
            <a:ext cx="10450014" cy="1936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Второй вывод логично вытекает из первого: Критерием для отбора этой лексики должна служить её частотность. </a:t>
            </a:r>
            <a:r>
              <a:rPr lang="ru-RU" dirty="0" smtClean="0">
                <a:solidFill>
                  <a:prstClr val="black"/>
                </a:solidFill>
              </a:rPr>
              <a:t>Это </a:t>
            </a:r>
            <a:r>
              <a:rPr lang="ru-RU" dirty="0">
                <a:solidFill>
                  <a:prstClr val="black"/>
                </a:solidFill>
              </a:rPr>
              <a:t>делает обучение осмысленным и практичным.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7332" y="311240"/>
            <a:ext cx="7771209" cy="10539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Выводы для построения эффективной работы с обучающимися </a:t>
            </a:r>
            <a:r>
              <a:rPr lang="ru-RU" sz="2400" b="1" dirty="0" err="1">
                <a:solidFill>
                  <a:schemeClr val="bg1"/>
                </a:solidFill>
              </a:rPr>
              <a:t>онофонами</a:t>
            </a:r>
            <a:r>
              <a:rPr lang="ru-RU" sz="2400" b="1" dirty="0">
                <a:solidFill>
                  <a:schemeClr val="bg1"/>
                </a:solidFill>
              </a:rPr>
              <a:t> и билингвами.</a:t>
            </a:r>
          </a:p>
        </p:txBody>
      </p:sp>
    </p:spTree>
    <p:extLst>
      <p:ext uri="{BB962C8B-B14F-4D97-AF65-F5344CB8AC3E}">
        <p14:creationId xmlns:p14="http://schemas.microsoft.com/office/powerpoint/2010/main" val="200404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77332" y="1480354"/>
            <a:ext cx="7719693" cy="1198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Развитие психических процессов: памяти, внимания, мышления;</a:t>
            </a:r>
          </a:p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77332" y="4683614"/>
            <a:ext cx="7719693" cy="1142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Формирование математических представлений.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77332" y="3099513"/>
            <a:ext cx="7719693" cy="1163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Развитие связной речи;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8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31050" y="2764258"/>
            <a:ext cx="4269753" cy="1273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Дети, владеющие русским и родным языком практически в равной степени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8643" y="894773"/>
            <a:ext cx="3490174" cy="1028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362" y="894773"/>
            <a:ext cx="3511600" cy="1048603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658398" y="1051176"/>
            <a:ext cx="4185618" cy="5762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БИЛИНГВЫ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77315" y="1051176"/>
            <a:ext cx="4185623" cy="5762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ИНОФОНЫ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382592" y="2047741"/>
            <a:ext cx="283335" cy="592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130" y="2061560"/>
            <a:ext cx="335309" cy="615749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>
            <a:off x="1629177" y="4634610"/>
            <a:ext cx="1790164" cy="1885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585626" y="4556648"/>
            <a:ext cx="1880315" cy="19629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1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07207" y="2764258"/>
            <a:ext cx="4136037" cy="1273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Дети слабо владеющие или не владеющие вообще русским языком</a:t>
            </a:r>
          </a:p>
        </p:txBody>
      </p:sp>
    </p:spTree>
    <p:extLst>
      <p:ext uri="{BB962C8B-B14F-4D97-AF65-F5344CB8AC3E}">
        <p14:creationId xmlns:p14="http://schemas.microsoft.com/office/powerpoint/2010/main" val="14843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70463" cy="1399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проблемы, с которыми сталкиваются </a:t>
            </a:r>
            <a:r>
              <a:rPr lang="ru-RU" dirty="0" smtClean="0"/>
              <a:t>дети-билингвы и </a:t>
            </a:r>
            <a:r>
              <a:rPr lang="ru-RU" dirty="0" err="1" smtClean="0"/>
              <a:t>инофоны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65617"/>
              </p:ext>
            </p:extLst>
          </p:nvPr>
        </p:nvGraphicFramePr>
        <p:xfrm>
          <a:off x="677333" y="1815921"/>
          <a:ext cx="9071974" cy="465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980"/>
                <a:gridCol w="3032497"/>
                <a:gridCol w="3032497"/>
              </a:tblGrid>
              <a:tr h="14269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Лексические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ограниченный словарный запас;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непонимание значений слов;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трудности в построении текста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348848">
                <a:tc>
                  <a:txBody>
                    <a:bodyPr/>
                    <a:lstStyle/>
                    <a:p>
                      <a:r>
                        <a:rPr lang="ru-RU" dirty="0" smtClean="0"/>
                        <a:t>Грамматические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трудности с родом и падежом;</a:t>
                      </a:r>
                    </a:p>
                    <a:p>
                      <a:r>
                        <a:rPr lang="ru-RU" sz="1800" dirty="0" smtClean="0"/>
                        <a:t>незнание правил пунктуации;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ошибки в построении фраз;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7721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Фонетические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неразличение мягкости и твёрдости согласных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неразличение фонем «ш» и «щ»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замены букв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непонимание значений слов.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9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0105" y="409111"/>
            <a:ext cx="9221273" cy="664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Ошибка </a:t>
            </a:r>
            <a:r>
              <a:rPr lang="ru-RU" sz="2400" dirty="0">
                <a:solidFill>
                  <a:schemeClr val="bg1"/>
                </a:solidFill>
              </a:rPr>
              <a:t>1: Заставлять заучивать правила без понимания.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750285" y="1352460"/>
            <a:ext cx="270457" cy="540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787" y="2309105"/>
            <a:ext cx="9064517" cy="1773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Превратить грамматику в игру. Например, изучая падежи, используйте жесты: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•</a:t>
            </a:r>
            <a:r>
              <a:rPr lang="ru-RU" sz="2000" dirty="0">
                <a:solidFill>
                  <a:schemeClr val="bg1"/>
                </a:solidFill>
              </a:rPr>
              <a:t>	показать на себя (именительный);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•</a:t>
            </a:r>
            <a:r>
              <a:rPr lang="ru-RU" sz="2000" dirty="0">
                <a:solidFill>
                  <a:schemeClr val="bg1"/>
                </a:solidFill>
              </a:rPr>
              <a:t>	сделать жест "нет" (родительный);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•</a:t>
            </a:r>
            <a:r>
              <a:rPr lang="ru-RU" sz="2000" dirty="0">
                <a:solidFill>
                  <a:schemeClr val="bg1"/>
                </a:solidFill>
              </a:rPr>
              <a:t>	"передать" что-то (дательный) и т.д.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740818" y="4409446"/>
            <a:ext cx="309093" cy="641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589" y="5254350"/>
            <a:ext cx="8965715" cy="888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Результат: грамматика оживает и запоминается на уровне мышечной памяти.</a:t>
            </a:r>
          </a:p>
        </p:txBody>
      </p:sp>
    </p:spTree>
    <p:extLst>
      <p:ext uri="{BB962C8B-B14F-4D97-AF65-F5344CB8AC3E}">
        <p14:creationId xmlns:p14="http://schemas.microsoft.com/office/powerpoint/2010/main" val="20020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0105" y="191699"/>
            <a:ext cx="9221273" cy="490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prstClr val="white"/>
              </a:solidFill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Ошибка 2: Игнорировать культурный контекст.</a:t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40818" y="739016"/>
            <a:ext cx="270457" cy="540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482" y="1329094"/>
            <a:ext cx="9064517" cy="1607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Включить элементы межкультурного диалога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•	При изучении темы "Семья" предложите сравнить семейные традиции в России и другой стране.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   •</a:t>
            </a:r>
            <a:r>
              <a:rPr lang="ru-RU" sz="2000" dirty="0">
                <a:solidFill>
                  <a:prstClr val="black"/>
                </a:solidFill>
              </a:rPr>
              <a:t>	</a:t>
            </a:r>
            <a:r>
              <a:rPr lang="ru-RU" sz="2000" dirty="0" smtClean="0">
                <a:solidFill>
                  <a:prstClr val="black"/>
                </a:solidFill>
              </a:rPr>
              <a:t>    Обсуждая </a:t>
            </a:r>
            <a:r>
              <a:rPr lang="ru-RU" sz="2000" dirty="0">
                <a:solidFill>
                  <a:prstClr val="black"/>
                </a:solidFill>
              </a:rPr>
              <a:t>праздники, спросите о похожих праздниках в других культурах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740818" y="3002562"/>
            <a:ext cx="309093" cy="641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2661" y="3710440"/>
            <a:ext cx="8965715" cy="46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Результат: ребёнок чувствует, что его опыт ценят.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038" y="4238936"/>
            <a:ext cx="1828959" cy="2572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77" y="4404575"/>
            <a:ext cx="2873133" cy="2131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545" y="4395829"/>
            <a:ext cx="3037366" cy="21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2002" y="810851"/>
            <a:ext cx="9221273" cy="490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prstClr val="white"/>
              </a:solidFill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Ошибка 3: Оставлять ребёнка одного в коллективе.</a:t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02182" y="1502248"/>
            <a:ext cx="270457" cy="540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482" y="2366734"/>
            <a:ext cx="9064517" cy="1607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Создать систему "включения</a:t>
            </a:r>
            <a:r>
              <a:rPr lang="ru-RU" sz="2000" b="1" dirty="0" smtClean="0">
                <a:solidFill>
                  <a:prstClr val="black"/>
                </a:solidFill>
              </a:rPr>
              <a:t>".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•</a:t>
            </a:r>
            <a:r>
              <a:rPr lang="ru-RU" sz="2000" dirty="0">
                <a:solidFill>
                  <a:prstClr val="black"/>
                </a:solidFill>
              </a:rPr>
              <a:t>	Назначить "языкового друга".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•</a:t>
            </a:r>
            <a:r>
              <a:rPr lang="ru-RU" sz="2000" dirty="0">
                <a:solidFill>
                  <a:prstClr val="black"/>
                </a:solidFill>
              </a:rPr>
              <a:t>	Организовать совместные проекты, где успех зависит </a:t>
            </a:r>
            <a:r>
              <a:rPr lang="ru-RU" sz="2000" dirty="0" smtClean="0">
                <a:solidFill>
                  <a:prstClr val="black"/>
                </a:solidFill>
              </a:rPr>
              <a:t>от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  вклада </a:t>
            </a:r>
            <a:r>
              <a:rPr lang="ru-RU" sz="2000" dirty="0">
                <a:solidFill>
                  <a:prstClr val="black"/>
                </a:solidFill>
              </a:rPr>
              <a:t>каждого.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•</a:t>
            </a:r>
            <a:r>
              <a:rPr lang="ru-RU" sz="2000" dirty="0">
                <a:solidFill>
                  <a:prstClr val="black"/>
                </a:solidFill>
              </a:rPr>
              <a:t>	Использовать парные и групповые задания.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702182" y="4174539"/>
            <a:ext cx="309093" cy="641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7284" y="5217268"/>
            <a:ext cx="8965715" cy="56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Результат: естественная языковая практика + быстрая социальная адаптация.</a:t>
            </a:r>
          </a:p>
        </p:txBody>
      </p:sp>
    </p:spTree>
    <p:extLst>
      <p:ext uri="{BB962C8B-B14F-4D97-AF65-F5344CB8AC3E}">
        <p14:creationId xmlns:p14="http://schemas.microsoft.com/office/powerpoint/2010/main" val="2359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0105" y="409111"/>
            <a:ext cx="9221273" cy="664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prstClr val="white"/>
              </a:solidFill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Ошибка 4: Исправлять каждую ошибку в речи.</a:t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50285" y="1352460"/>
            <a:ext cx="270457" cy="540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787" y="2309105"/>
            <a:ext cx="9064517" cy="1773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Используйте технику "зеркала": повторите сказанное ребёнком, но уже в правильной форме.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    •</a:t>
            </a:r>
            <a:r>
              <a:rPr lang="ru-RU" sz="2000" dirty="0">
                <a:solidFill>
                  <a:prstClr val="black"/>
                </a:solidFill>
              </a:rPr>
              <a:t>	Ребёнок: "Я вчера гулять парк".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    •</a:t>
            </a:r>
            <a:r>
              <a:rPr lang="ru-RU" sz="2000" dirty="0">
                <a:solidFill>
                  <a:prstClr val="black"/>
                </a:solidFill>
              </a:rPr>
              <a:t>	Учитель: "Понятно, ты вчера гулял в парке!"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740818" y="4409446"/>
            <a:ext cx="309093" cy="641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589" y="5254350"/>
            <a:ext cx="8965715" cy="888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Результат: ребёнок слышит правильный вариант без стресса и постепенно начинает ему подражать.</a:t>
            </a:r>
          </a:p>
        </p:txBody>
      </p:sp>
    </p:spTree>
    <p:extLst>
      <p:ext uri="{BB962C8B-B14F-4D97-AF65-F5344CB8AC3E}">
        <p14:creationId xmlns:p14="http://schemas.microsoft.com/office/powerpoint/2010/main" val="36791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0105" y="191699"/>
            <a:ext cx="9221273" cy="490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prstClr val="white"/>
              </a:solidFill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Ошибка 5: Давать одинаковые задания всем.</a:t>
            </a:r>
            <a:r>
              <a:rPr lang="ru-RU" sz="2400" dirty="0" smtClean="0">
                <a:solidFill>
                  <a:prstClr val="black"/>
                </a:solidFill>
              </a:rPr>
              <a:t/>
            </a:r>
            <a:br>
              <a:rPr lang="ru-RU" sz="2400" dirty="0" smtClean="0">
                <a:solidFill>
                  <a:prstClr val="black"/>
                </a:solidFill>
              </a:rPr>
            </a:b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40818" y="739016"/>
            <a:ext cx="270457" cy="540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482" y="1329094"/>
            <a:ext cx="9064517" cy="1607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Создать "дорожную карту" задания разного уровня.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  •</a:t>
            </a:r>
            <a:r>
              <a:rPr lang="ru-RU" sz="2000" dirty="0">
                <a:solidFill>
                  <a:prstClr val="black"/>
                </a:solidFill>
              </a:rPr>
              <a:t>	База: заполнить пропуски в тексте.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  •</a:t>
            </a:r>
            <a:r>
              <a:rPr lang="ru-RU" sz="2000" dirty="0">
                <a:solidFill>
                  <a:prstClr val="black"/>
                </a:solidFill>
              </a:rPr>
              <a:t>	Стандарт: составить предложения по опорам.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           •</a:t>
            </a:r>
            <a:r>
              <a:rPr lang="ru-RU" sz="2000" dirty="0">
                <a:solidFill>
                  <a:prstClr val="black"/>
                </a:solidFill>
              </a:rPr>
              <a:t>	Продвинутый: написать мини-рассказ.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740818" y="3002562"/>
            <a:ext cx="270457" cy="580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2661" y="3671803"/>
            <a:ext cx="8965715" cy="56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Результат: каждый ребёнок прогрессирует со своей скоростью, но достигает общей цели.</a:t>
            </a:r>
          </a:p>
        </p:txBody>
      </p:sp>
      <p:pic>
        <p:nvPicPr>
          <p:cNvPr id="10" name="Рисунок 9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42" r="2025"/>
          <a:stretch/>
        </p:blipFill>
        <p:spPr bwMode="auto">
          <a:xfrm>
            <a:off x="320622" y="4548353"/>
            <a:ext cx="1530983" cy="203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Pictur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t="-620" r="14575"/>
          <a:stretch/>
        </p:blipFill>
        <p:spPr bwMode="auto">
          <a:xfrm>
            <a:off x="1199651" y="4548353"/>
            <a:ext cx="1504908" cy="203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752" r="14643"/>
          <a:stretch/>
        </p:blipFill>
        <p:spPr bwMode="auto">
          <a:xfrm>
            <a:off x="2129883" y="4548353"/>
            <a:ext cx="1476202" cy="203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97" y="4548354"/>
            <a:ext cx="1489080" cy="203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Picture background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t="7036" r="16078" b="5006"/>
          <a:stretch/>
        </p:blipFill>
        <p:spPr bwMode="auto">
          <a:xfrm>
            <a:off x="4718525" y="4548353"/>
            <a:ext cx="1545273" cy="203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SCHOOL~1\AppData\Local\Temp\{7295892D-5803-42CB-BB58-2F5A6983B9C6}.tmp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10655" r="8864" b="6425"/>
          <a:stretch/>
        </p:blipFill>
        <p:spPr bwMode="auto">
          <a:xfrm rot="16200000">
            <a:off x="6814571" y="4233522"/>
            <a:ext cx="1985493" cy="2669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SCHOOL~1\AppData\Local\Temp\{3D390E0E-3A7A-48AC-96BF-21761C803DC5}.tmp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10847" r="9524" b="7975"/>
          <a:stretch/>
        </p:blipFill>
        <p:spPr bwMode="auto">
          <a:xfrm rot="16200000">
            <a:off x="9582569" y="4262308"/>
            <a:ext cx="2012575" cy="2584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27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861</TotalTime>
  <Words>507</Words>
  <Application>Microsoft Office PowerPoint</Application>
  <PresentationFormat>Широкоэкранный</PresentationFormat>
  <Paragraphs>91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Тема:  «Особенности и эффективные методы работы с детьми-инофонами и билингвами».</vt:lpstr>
      <vt:lpstr>Задачи:</vt:lpstr>
      <vt:lpstr>Презентация PowerPoint</vt:lpstr>
      <vt:lpstr>Основные проблемы, с которыми сталкиваются дети-билингвы и инофоны: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Анализируем содержание уроков</vt:lpstr>
      <vt:lpstr>нейроупражнения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School1-01</dc:creator>
  <cp:lastModifiedBy>School1-01</cp:lastModifiedBy>
  <cp:revision>52</cp:revision>
  <dcterms:created xsi:type="dcterms:W3CDTF">2025-11-28T05:31:27Z</dcterms:created>
  <dcterms:modified xsi:type="dcterms:W3CDTF">2025-12-04T04:11:14Z</dcterms:modified>
</cp:coreProperties>
</file>