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0" r:id="rId3"/>
    <p:sldId id="271" r:id="rId4"/>
    <p:sldId id="261" r:id="rId5"/>
    <p:sldId id="262" r:id="rId6"/>
    <p:sldId id="269" r:id="rId7"/>
    <p:sldId id="263" r:id="rId8"/>
    <p:sldId id="258" r:id="rId9"/>
    <p:sldId id="259" r:id="rId10"/>
    <p:sldId id="265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с детьми-билингвами как логопедическая проблема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Помпеева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pPr algn="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Новоаганский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ДСПиО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«Солнышко»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67534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112568"/>
          </a:xfrm>
        </p:spPr>
        <p:txBody>
          <a:bodyPr>
            <a:normAutofit fontScale="62500" lnSpcReduction="20000"/>
          </a:bodyPr>
          <a:lstStyle/>
          <a:p>
            <a:r>
              <a:rPr lang="uk-UA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Факторами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зачисления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билингвизмом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специализированную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группу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нарушениями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речи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подвижности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артикуляционного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аппарата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произношения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присутствующих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родном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и в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русском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ритмико-мелодической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интонационной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речи;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восприятия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фонем,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общих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обоих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искажения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упрощение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слоговой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структуры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связанные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интерференцией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ограниченность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словарного запас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родного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и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бытовым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уровнем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грамматического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строя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речи (в т.ч. и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аграмматизмы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родном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несоответствие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связной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речи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возрастному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непонимание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русской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речи.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456384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«Билингвизм – это уникальное явление, так как дети получают в дар два языка. И мы, педагоги, должны создать все условия для развития этого дара».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t="34533" r="10684" b="3467"/>
          <a:stretch/>
        </p:blipFill>
        <p:spPr bwMode="auto">
          <a:xfrm>
            <a:off x="3491880" y="4221088"/>
            <a:ext cx="2197830" cy="25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3168352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для общения две языковые системы называется </a:t>
            </a:r>
            <a: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билингвизмом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свободно владеющих двумя языками, называют </a:t>
            </a:r>
            <a:r>
              <a:rPr lang="ru-RU" alt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билингвами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более двух — </a:t>
            </a:r>
            <a:r>
              <a:rPr lang="ru-RU" altLang="ru-RU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полилингвами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 более шести — </a:t>
            </a:r>
            <a:r>
              <a:rPr lang="ru-RU" alt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полиглотами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880320" cy="191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767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5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Изучением </a:t>
            </a:r>
            <a:r>
              <a:rPr lang="ru-RU" sz="45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детского билингвизма в нашей стране </a:t>
            </a:r>
            <a:r>
              <a:rPr lang="ru-RU" sz="45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занимались</a:t>
            </a:r>
            <a:r>
              <a:rPr lang="ru-RU" sz="4500" b="1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: </a:t>
            </a:r>
          </a:p>
          <a:p>
            <a:pPr marL="0" indent="0">
              <a:buNone/>
            </a:pPr>
            <a:r>
              <a:rPr lang="ru-RU" sz="4500" b="1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Е.М</a:t>
            </a:r>
            <a:r>
              <a:rPr lang="ru-RU" sz="4500" b="1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. Верещагин, М.М.  Михайлов, Г.Н. </a:t>
            </a:r>
            <a:r>
              <a:rPr lang="ru-RU" sz="4500" b="1" i="1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Чиршева</a:t>
            </a:r>
            <a:r>
              <a:rPr lang="ru-RU" sz="4500" b="1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, Л.С. Выготский, </a:t>
            </a:r>
            <a:r>
              <a:rPr lang="ru-RU" sz="4500" b="1" i="1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Г.В.Чиркина</a:t>
            </a:r>
            <a:r>
              <a:rPr lang="ru-RU" sz="4500" b="1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, А.В. </a:t>
            </a:r>
            <a:r>
              <a:rPr lang="ru-RU" sz="4500" b="1" i="1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Латунина</a:t>
            </a:r>
            <a:r>
              <a:rPr lang="ru-RU" sz="4500" b="1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, А.Е. Бабаева, Л.И. Белякова, С.С. </a:t>
            </a:r>
            <a:r>
              <a:rPr lang="ru-RU" sz="4500" b="1" i="1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Бакшиханова</a:t>
            </a:r>
            <a:r>
              <a:rPr lang="ru-RU" sz="4500" b="1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, О.Б. Иншакова, Е.О. Голикова, С. Б. </a:t>
            </a:r>
            <a:r>
              <a:rPr lang="ru-RU" sz="4500" b="1" i="1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Файед</a:t>
            </a:r>
            <a:r>
              <a:rPr lang="ru-RU" sz="4500" b="1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, Н.А. </a:t>
            </a:r>
            <a:r>
              <a:rPr lang="ru-RU" sz="4500" b="1" i="1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Шовгун</a:t>
            </a:r>
            <a:r>
              <a:rPr lang="ru-RU" sz="4500" b="1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1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904656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2800" b="1" i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800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О МНОГОЯЗЫЧИИ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2800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 </a:t>
            </a:r>
            <a:r>
              <a:rPr lang="ru-RU" altLang="ru-RU" sz="2800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С. Выготского</a:t>
            </a:r>
            <a:r>
              <a:rPr lang="ru-RU" altLang="ru-RU" sz="2800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нигде направляющая роль воспитания и обучения не приобретает такого решающего значения для развития ребенка, как в случаях билингвизма.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endParaRPr lang="ru-RU" altLang="ru-RU" sz="2800" i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2800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же пишет </a:t>
            </a:r>
            <a:r>
              <a:rPr lang="ru-RU" altLang="ru-RU" sz="2800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Е.Ю. Протасова </a:t>
            </a:r>
            <a:r>
              <a:rPr lang="ru-RU" altLang="ru-RU" sz="2800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«Дети и языки». Автор подчеркивает, что неприемлемо  «отпускать ребенка в свободное плавание в изучении второго языка, так как не будет никаких ориентиров для подражания и может возникнуть ряд проблем».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18875"/>
            <a:ext cx="1728192" cy="131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45624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языковых систем  представляет особый интерес для логопедов, поскольку очень важными являются  такие факторы как: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в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озраст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усваивающего 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второй  язык;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одновременность  или последовательность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усвоения;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качество усваиваемого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языка; 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соответствие одного из языков по уровню развития возрастным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нормам. 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Билингвы осваивают те же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компоненты речевой системы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и дети с родным русским: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Фонетика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изучает звуковой состав речи: как появляются звуки, какими они бывают, как сочетаются в слоги, как человек их воспринимает в речи.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изучает развитие словаря: какой словарный запас у человека, как он его использует в повседневной жизни, как понимает смысл употребляемых слов.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изучает правила построения речевых высказываний: как человек образует слово, сочетает формы слов, соединяет слова в предложения.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/>
        </p:blipFill>
        <p:spPr bwMode="auto">
          <a:xfrm>
            <a:off x="2987824" y="5112820"/>
            <a:ext cx="2808312" cy="1512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62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386978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речи билингва: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высокий —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связно и свободно говорит на русском языке, использует интонацию, стремится общаться, способен высказывать свое мнение и вести диалог;</a:t>
            </a:r>
          </a:p>
          <a:p>
            <a:pPr marL="0" lvl="0" indent="0"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средний —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совершает лексические и грамматические ошибки, делает речевые ошибки и не исправляет их, способен вести диалог только в рамках изученных тем, понимает обращенную русскую речь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низкий —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неправильно произносит звуки на обоих языках, выражается непонятно, медленно обрабатывает обращенную русскую речь, делает много речевых ошибок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59338"/>
            <a:ext cx="2304256" cy="177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2592288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Интерференция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двуязычии – это взаимодействие языковых систем, которое выражается в отклонении от нормы и системы второго языка под влиянием родного.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786821" cy="257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62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речи ребёнка-билингва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322147"/>
              </p:ext>
            </p:extLst>
          </p:nvPr>
        </p:nvGraphicFramePr>
        <p:xfrm>
          <a:off x="179512" y="620688"/>
          <a:ext cx="8856983" cy="610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5256583"/>
              </a:tblGrid>
              <a:tr h="141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Что изучает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Что помогает понять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1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о ребенке и его родителях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и личные данные о семье и ребенке;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язык родной;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откуда и как давно семья прибыла в Россию.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94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Объективные данные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заключения других специалистов — невролога, отоларинголога, офтальмолога;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психолого-педагогической комиссии, если ребенок ее проходил.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6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Анамнез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ребенка в перинатальный, натальный и постнатальный период и в первый год жизни;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протекала беременность и роды, как развивались физическая, эмоциональная и речевая сферы ребенка после рождения.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21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Состояние речевой моторики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органов артикуляционного аппарата ребенка;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артикуляционной моторики, мимической мускулатуры.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21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Состояние дыхательной и голосовой функции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неречевого и речевого дыхания: тип, объем, частота, продолжительность;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 голоса: громкость, тембр, модуляция.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21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Условия воспитания ребенка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общения с ребенком: сколько языков используется, на каком разговаривают дома, есть ли у ребенка интерес к русскому.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21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Уровень владения родным языком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ли дефекты произношения и формы речевых нарушений: дизартрия, дислалия, ринолалия, заикание;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развит словарный запас и связная речь.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94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Уровень владения русским языком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ли у ребенка дефекты произношения на русском языке;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ребенок использует фразовую речь;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стремится ли к общению на неродном языке.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94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Сравнение результатов обследования уровня развития речи на родном и русском языке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насколько хорошо ребенок владеет русским и родным языками по отдельности;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использует эти языки вместе, для общения в быту и в обучении.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630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Работа с детьми-билингвами как логопедическая 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Обследование речи ребёнка-билингва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amd</dc:creator>
  <cp:lastModifiedBy>ViniPyh</cp:lastModifiedBy>
  <cp:revision>39</cp:revision>
  <dcterms:created xsi:type="dcterms:W3CDTF">2023-10-12T00:08:59Z</dcterms:created>
  <dcterms:modified xsi:type="dcterms:W3CDTF">2025-12-04T07:13:39Z</dcterms:modified>
</cp:coreProperties>
</file>