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5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18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8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1501600" y="2139499"/>
            <a:ext cx="5272826" cy="14787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554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"Преодоление коммуникативных барьеров у детей-иностранцев с билингвизмом при подготовке к итоговому собеседованию по русскому языку: методы и </a:t>
            </a:r>
            <a:r>
              <a:rPr lang="ru-RU" sz="1554" b="1" dirty="0" smtClean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приёмы</a:t>
            </a:r>
            <a:r>
              <a:rPr lang="en-US" sz="1554" b="1" dirty="0" smtClean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</a:t>
            </a:r>
            <a:r>
              <a:rPr lang="ru-RU" sz="1554" b="1" dirty="0" smtClean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sz="1554" b="1" dirty="0" smtClean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54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554" dirty="0"/>
          </a:p>
        </p:txBody>
      </p:sp>
      <p:sp>
        <p:nvSpPr>
          <p:cNvPr id="6" name="Text 2"/>
          <p:cNvSpPr txBox="1"/>
          <p:nvPr/>
        </p:nvSpPr>
        <p:spPr>
          <a:xfrm>
            <a:off x="6249525" y="400375"/>
            <a:ext cx="2619172" cy="553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484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Доброжан Анастасия Александровна.
Учитель-дефектолог 
МБОУ </a:t>
            </a:r>
            <a:r>
              <a:rPr lang="en-US" sz="484" dirty="0" smtClean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</a:t>
            </a:r>
            <a:r>
              <a:rPr lang="ru-RU" sz="484" dirty="0" smtClean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</a:t>
            </a:r>
            <a:r>
              <a:rPr lang="en-US" sz="484" dirty="0" err="1" smtClean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злучинская</a:t>
            </a:r>
            <a:r>
              <a:rPr lang="en-US" sz="484" dirty="0" smtClean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484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ОСШУИОП №1"
</a:t>
            </a:r>
            <a:endParaRPr lang="en-US" sz="484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2820100"/>
            <a:ext cx="4288200" cy="1888651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1235150" y="1365950"/>
            <a:ext cx="2985300" cy="36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Значение упражнений в формировании грамматики
</a:t>
            </a:r>
            <a:endParaRPr lang="en-US" sz="1300" dirty="0"/>
          </a:p>
        </p:txBody>
      </p:sp>
      <p:sp>
        <p:nvSpPr>
          <p:cNvPr id="8" name="Text 1"/>
          <p:cNvSpPr txBox="1"/>
          <p:nvPr/>
        </p:nvSpPr>
        <p:spPr>
          <a:xfrm>
            <a:off x="748162" y="1846000"/>
            <a:ext cx="3472200" cy="69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Упражнения на изменение рода, числа и падежа помогают закрепить навыки согласования слов в предложении. Они способствуют лучшему пониманию структурных особенностей русского языка.
</a:t>
            </a:r>
            <a:endParaRPr lang="en-US" sz="1000" dirty="0"/>
          </a:p>
        </p:txBody>
      </p:sp>
      <p:sp>
        <p:nvSpPr>
          <p:cNvPr id="9" name="Text 2"/>
          <p:cNvSpPr txBox="1"/>
          <p:nvPr/>
        </p:nvSpPr>
        <p:spPr>
          <a:xfrm>
            <a:off x="5410538" y="3202163"/>
            <a:ext cx="2985300" cy="36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Практическое применение для усвоения согласования
</a:t>
            </a:r>
            <a:endParaRPr lang="en-US" sz="1300" dirty="0"/>
          </a:p>
        </p:txBody>
      </p:sp>
      <p:sp>
        <p:nvSpPr>
          <p:cNvPr id="10" name="Text 3"/>
          <p:cNvSpPr txBox="1"/>
          <p:nvPr/>
        </p:nvSpPr>
        <p:spPr>
          <a:xfrm>
            <a:off x="4923550" y="3682212"/>
            <a:ext cx="3472200" cy="69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Практическое применение таких упражнений позволяет ученикам в реальных речевых ситуациях правильно использовать грамматические формы, что снижает количество ошибок на итоговом собеседовании.
</a:t>
            </a:r>
            <a:endParaRPr lang="en-US" sz="1000" dirty="0"/>
          </a:p>
        </p:txBody>
      </p:sp>
      <p:sp>
        <p:nvSpPr>
          <p:cNvPr id="11" name="Text 4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2000" dirty="0"/>
          </a:p>
        </p:txBody>
      </p:sp>
      <p:sp>
        <p:nvSpPr>
          <p:cNvPr id="12" name="Text 5"/>
          <p:cNvSpPr txBox="1"/>
          <p:nvPr/>
        </p:nvSpPr>
        <p:spPr>
          <a:xfrm>
            <a:off x="436500" y="464802"/>
            <a:ext cx="8352900" cy="52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59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Упражнения на трансформацию предложений
</a:t>
            </a:r>
            <a:endParaRPr lang="en-US" sz="2859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BE1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81" y="1652950"/>
            <a:ext cx="373538" cy="426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375" y="1691200"/>
            <a:ext cx="438000" cy="3504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3403" y="1652950"/>
            <a:ext cx="293494" cy="4269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3450" y="1691200"/>
            <a:ext cx="438000" cy="3504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2000" dirty="0"/>
          </a:p>
        </p:txBody>
      </p:sp>
      <p:sp>
        <p:nvSpPr>
          <p:cNvPr id="8" name="Text 1"/>
          <p:cNvSpPr txBox="1"/>
          <p:nvPr/>
        </p:nvSpPr>
        <p:spPr>
          <a:xfrm>
            <a:off x="656550" y="2607300"/>
            <a:ext cx="1539600" cy="157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31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Создание тематических словарей
</a:t>
            </a:r>
            <a:r>
              <a:rPr lang="en-US" sz="957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Ребенок формирует словарь по темам собеседования: семья, школа, природа.  Это помогает систематизировать знания и облегчает запоминание новой лексики.
</a:t>
            </a:r>
            <a:endParaRPr lang="en-US" sz="1131" dirty="0"/>
          </a:p>
        </p:txBody>
      </p:sp>
      <p:sp>
        <p:nvSpPr>
          <p:cNvPr id="9" name="Text 2"/>
          <p:cNvSpPr txBox="1"/>
          <p:nvPr/>
        </p:nvSpPr>
        <p:spPr>
          <a:xfrm>
            <a:off x="2793367" y="2607300"/>
            <a:ext cx="1539600" cy="157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91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Подбор синонимов
</a:t>
            </a:r>
            <a:r>
              <a:rPr lang="en-US" sz="1092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Использование синонимов расширяет речевые возможности и способствует более точному выражению мыслей, снижая повторяемость слов в разговоре.
</a:t>
            </a:r>
            <a:endParaRPr lang="en-US" sz="1291" dirty="0"/>
          </a:p>
        </p:txBody>
      </p:sp>
      <p:sp>
        <p:nvSpPr>
          <p:cNvPr id="10" name="Text 3"/>
          <p:cNvSpPr txBox="1"/>
          <p:nvPr/>
        </p:nvSpPr>
        <p:spPr>
          <a:xfrm>
            <a:off x="4878408" y="2607300"/>
            <a:ext cx="1539600" cy="157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91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антонимов
</a:t>
            </a:r>
            <a:r>
              <a:rPr lang="en-US" sz="1092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Обучение антонимам способствует развитию понимания противоположных значений и улучшает навык построения контрастных высказываний.
</a:t>
            </a:r>
            <a:endParaRPr lang="en-US" sz="1291" dirty="0"/>
          </a:p>
        </p:txBody>
      </p:sp>
      <p:sp>
        <p:nvSpPr>
          <p:cNvPr id="11" name="Text 4"/>
          <p:cNvSpPr txBox="1"/>
          <p:nvPr/>
        </p:nvSpPr>
        <p:spPr>
          <a:xfrm>
            <a:off x="6963450" y="2607300"/>
            <a:ext cx="1539600" cy="157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69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Углубление лексической компетенции
</a:t>
            </a:r>
            <a:r>
              <a:rPr lang="en-US" sz="989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Обсуждения и упражнения со словарями стимулируют активное запоминание и помогают применять слова в различных контекстах для живого общения.
</a:t>
            </a:r>
            <a:endParaRPr lang="en-US" sz="1169" dirty="0"/>
          </a:p>
        </p:txBody>
      </p:sp>
      <p:sp>
        <p:nvSpPr>
          <p:cNvPr id="12" name="Text 5"/>
          <p:cNvSpPr txBox="1"/>
          <p:nvPr/>
        </p:nvSpPr>
        <p:spPr>
          <a:xfrm>
            <a:off x="436500" y="464800"/>
            <a:ext cx="8271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86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Активизация лексического запаса через тематические словари
</a:t>
            </a:r>
            <a:endParaRPr lang="en-US" sz="2086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BE1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2000" dirty="0"/>
          </a:p>
        </p:txBody>
      </p:sp>
      <p:sp>
        <p:nvSpPr>
          <p:cNvPr id="6" name="Text 1"/>
          <p:cNvSpPr txBox="1"/>
          <p:nvPr/>
        </p:nvSpPr>
        <p:spPr>
          <a:xfrm>
            <a:off x="436500" y="464802"/>
            <a:ext cx="8352900" cy="51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Контекстное использование новой лексики
</a:t>
            </a:r>
            <a:endParaRPr lang="en-US" sz="3000" dirty="0"/>
          </a:p>
        </p:txBody>
      </p:sp>
      <p:sp>
        <p:nvSpPr>
          <p:cNvPr id="7" name="Text 2"/>
          <p:cNvSpPr txBox="1"/>
          <p:nvPr/>
        </p:nvSpPr>
        <p:spPr>
          <a:xfrm>
            <a:off x="718450" y="2389075"/>
            <a:ext cx="2155500" cy="186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Разработка предложений с новыми словами помогает ребенку закрепить значение и правильное употребление лексических единиц в активной речи.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3488750" y="2389075"/>
            <a:ext cx="2155500" cy="186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Составление коротких рассказов с новыми словами дает возможность видеть их в связке, развивая навыки связной речи и творческого мышления.
</a:t>
            </a:r>
            <a:endParaRPr lang="en-US" sz="1200" dirty="0"/>
          </a:p>
        </p:txBody>
      </p:sp>
      <p:sp>
        <p:nvSpPr>
          <p:cNvPr id="9" name="Text 4"/>
          <p:cNvSpPr txBox="1"/>
          <p:nvPr/>
        </p:nvSpPr>
        <p:spPr>
          <a:xfrm>
            <a:off x="6259050" y="2389075"/>
            <a:ext cx="2155500" cy="186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Упражнения, включающие монологи и диалоги на современные темы, улучшают навык использования лексики в практических ситуациях общения.
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2820100"/>
            <a:ext cx="4288200" cy="1888651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1235150" y="1365950"/>
            <a:ext cx="2985300" cy="36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Методы тренировки устной речи
</a:t>
            </a:r>
            <a:endParaRPr lang="en-US" sz="1300" dirty="0"/>
          </a:p>
        </p:txBody>
      </p:sp>
      <p:sp>
        <p:nvSpPr>
          <p:cNvPr id="8" name="Text 1"/>
          <p:cNvSpPr txBox="1"/>
          <p:nvPr/>
        </p:nvSpPr>
        <p:spPr>
          <a:xfrm>
            <a:off x="748162" y="1846000"/>
            <a:ext cx="3472200" cy="69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пересказа текстов разных жанров позволяет развить навыки воспроизведения и структурирования информации. Монологи на заданные темы тренируют самостоятельное выражение мыслей.
</a:t>
            </a:r>
            <a:endParaRPr lang="en-US" sz="1000" dirty="0"/>
          </a:p>
        </p:txBody>
      </p:sp>
      <p:sp>
        <p:nvSpPr>
          <p:cNvPr id="9" name="Text 2"/>
          <p:cNvSpPr txBox="1"/>
          <p:nvPr/>
        </p:nvSpPr>
        <p:spPr>
          <a:xfrm>
            <a:off x="5410538" y="3202163"/>
            <a:ext cx="2985300" cy="36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Разнообразие речевых ситуаций
</a:t>
            </a:r>
            <a:endParaRPr lang="en-US" sz="1300" dirty="0"/>
          </a:p>
        </p:txBody>
      </p:sp>
      <p:sp>
        <p:nvSpPr>
          <p:cNvPr id="10" name="Text 3"/>
          <p:cNvSpPr txBox="1"/>
          <p:nvPr/>
        </p:nvSpPr>
        <p:spPr>
          <a:xfrm>
            <a:off x="4923550" y="3682212"/>
            <a:ext cx="3472200" cy="69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Ролевые игры погружают ребенка в реальные коммуникативные ситуации, что способствует улучшению реактивности и гибкости в общении на русском языке.
</a:t>
            </a:r>
            <a:endParaRPr lang="en-US" sz="1000" dirty="0"/>
          </a:p>
        </p:txBody>
      </p:sp>
      <p:sp>
        <p:nvSpPr>
          <p:cNvPr id="11" name="Text 4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2000" dirty="0"/>
          </a:p>
        </p:txBody>
      </p:sp>
      <p:sp>
        <p:nvSpPr>
          <p:cNvPr id="12" name="Text 5"/>
          <p:cNvSpPr txBox="1"/>
          <p:nvPr/>
        </p:nvSpPr>
        <p:spPr>
          <a:xfrm>
            <a:off x="436500" y="464802"/>
            <a:ext cx="8352900" cy="52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309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Практика устной речи — ключ к успеху на собеседовании
</a:t>
            </a:r>
            <a:endParaRPr lang="en-US" sz="2309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BE1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436500" y="464807"/>
            <a:ext cx="8352900" cy="791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Пересказ текстов: развитие языковой структуры и связности
</a:t>
            </a:r>
            <a:endParaRPr lang="en-US" sz="3000" dirty="0"/>
          </a:p>
        </p:txBody>
      </p:sp>
      <p:sp>
        <p:nvSpPr>
          <p:cNvPr id="7" name="Text 1"/>
          <p:cNvSpPr txBox="1"/>
          <p:nvPr/>
        </p:nvSpPr>
        <p:spPr>
          <a:xfrm>
            <a:off x="849300" y="2201225"/>
            <a:ext cx="2029500" cy="1662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Пересказы способствуют совершенствованию правильного произношения и интонации, что укрепляет фонетическую грамотность устной речи.
</a:t>
            </a:r>
            <a:endParaRPr lang="en-US" sz="1200" dirty="0"/>
          </a:p>
        </p:txBody>
      </p:sp>
      <p:sp>
        <p:nvSpPr>
          <p:cNvPr id="8" name="Text 2"/>
          <p:cNvSpPr txBox="1"/>
          <p:nvPr/>
        </p:nvSpPr>
        <p:spPr>
          <a:xfrm>
            <a:off x="3802150" y="2201225"/>
            <a:ext cx="1942200" cy="1662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Грамматическое оформление текстов требует осознанного применения правил, что развивает навыки согласования и синтаксиса.
</a:t>
            </a:r>
            <a:endParaRPr lang="en-US" sz="1200" dirty="0"/>
          </a:p>
        </p:txBody>
      </p:sp>
      <p:sp>
        <p:nvSpPr>
          <p:cNvPr id="9" name="Text 3"/>
          <p:cNvSpPr txBox="1"/>
          <p:nvPr/>
        </p:nvSpPr>
        <p:spPr>
          <a:xfrm>
            <a:off x="6678000" y="2201225"/>
            <a:ext cx="2029500" cy="1662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различных тематик разнообразит словарный запас и помогает применять лексику в многообразных коммуникативных контекстах.
</a:t>
            </a:r>
            <a:endParaRPr lang="en-US" sz="1200" dirty="0"/>
          </a:p>
        </p:txBody>
      </p:sp>
      <p:sp>
        <p:nvSpPr>
          <p:cNvPr id="10" name="Text 4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A0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46200" y="2467575"/>
            <a:ext cx="1591500" cy="169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Монологи учат четко и последовательно излагать мысли, что важно для успешного выступления на собеседовании.
</a:t>
            </a:r>
            <a:endParaRPr lang="en-US" sz="1100" dirty="0"/>
          </a:p>
        </p:txBody>
      </p:sp>
      <p:sp>
        <p:nvSpPr>
          <p:cNvPr id="4" name="Text 1"/>
          <p:cNvSpPr txBox="1"/>
          <p:nvPr/>
        </p:nvSpPr>
        <p:spPr>
          <a:xfrm>
            <a:off x="2732900" y="2467575"/>
            <a:ext cx="1591500" cy="169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Ролевые игры создают мотивирующую среду для практики речевых навыков, снижая языковой стресс и повышая уверенность.
</a:t>
            </a:r>
            <a:endParaRPr lang="en-US" sz="1100" dirty="0"/>
          </a:p>
        </p:txBody>
      </p:sp>
      <p:sp>
        <p:nvSpPr>
          <p:cNvPr id="5" name="Text 2"/>
          <p:cNvSpPr txBox="1"/>
          <p:nvPr/>
        </p:nvSpPr>
        <p:spPr>
          <a:xfrm>
            <a:off x="4819600" y="2467575"/>
            <a:ext cx="1591500" cy="169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игровых ситуаций развивает коммуникативную гибкость и адаптацию к разным типам взаимодействия.
</a:t>
            </a:r>
            <a:endParaRPr lang="en-US" sz="1100" dirty="0"/>
          </a:p>
        </p:txBody>
      </p:sp>
      <p:sp>
        <p:nvSpPr>
          <p:cNvPr id="6" name="Text 3"/>
          <p:cNvSpPr txBox="1"/>
          <p:nvPr/>
        </p:nvSpPr>
        <p:spPr>
          <a:xfrm>
            <a:off x="6906300" y="2467575"/>
            <a:ext cx="1591500" cy="169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Регулярные тренировки совершенствуют логическое построение высказываний и способствуют развитию критического мышления.
</a:t>
            </a:r>
            <a:endParaRPr lang="en-US" sz="1100" dirty="0"/>
          </a:p>
        </p:txBody>
      </p:sp>
      <p:sp>
        <p:nvSpPr>
          <p:cNvPr id="7" name="Text 4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</a:t>
            </a:r>
            <a:endParaRPr lang="en-US" sz="2000" dirty="0"/>
          </a:p>
        </p:txBody>
      </p:sp>
      <p:sp>
        <p:nvSpPr>
          <p:cNvPr id="8" name="Text 5"/>
          <p:cNvSpPr txBox="1"/>
          <p:nvPr/>
        </p:nvSpPr>
        <p:spPr>
          <a:xfrm>
            <a:off x="436500" y="464800"/>
            <a:ext cx="7219800" cy="791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Монологи и ролевые игры для структурирования речи
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A0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718450" y="2389075"/>
            <a:ext cx="2155500" cy="186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Учет культурных и языковых особенностей способствует созданию комфортной среды, способствующей эффективному обучению и эмоциональному принятию.
</a:t>
            </a:r>
            <a:endParaRPr lang="en-US" sz="1200" dirty="0"/>
          </a:p>
        </p:txBody>
      </p:sp>
      <p:sp>
        <p:nvSpPr>
          <p:cNvPr id="5" name="Text 1"/>
          <p:cNvSpPr txBox="1"/>
          <p:nvPr/>
        </p:nvSpPr>
        <p:spPr>
          <a:xfrm>
            <a:off x="3488750" y="2389075"/>
            <a:ext cx="2155500" cy="186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Уважение к родному языку ребенка укрепляет мотивацию и поддерживает позитивную идентичность, важную для успешного усвоения второго языка.
</a:t>
            </a:r>
            <a:endParaRPr lang="en-US" sz="1200" dirty="0"/>
          </a:p>
        </p:txBody>
      </p:sp>
      <p:sp>
        <p:nvSpPr>
          <p:cNvPr id="6" name="Text 2"/>
          <p:cNvSpPr txBox="1"/>
          <p:nvPr/>
        </p:nvSpPr>
        <p:spPr>
          <a:xfrm>
            <a:off x="6259050" y="2389075"/>
            <a:ext cx="2155500" cy="186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Поддерживающая атмосфера снижает страх ошибок и способствует свободному выражению мыслей, что критично для прогресса в языке.
</a:t>
            </a:r>
            <a:endParaRPr lang="en-US" sz="1200" dirty="0"/>
          </a:p>
        </p:txBody>
      </p:sp>
      <p:sp>
        <p:nvSpPr>
          <p:cNvPr id="7" name="Text 3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</a:t>
            </a:r>
            <a:endParaRPr lang="en-US" sz="2000" dirty="0"/>
          </a:p>
        </p:txBody>
      </p:sp>
      <p:sp>
        <p:nvSpPr>
          <p:cNvPr id="8" name="Text 4"/>
          <p:cNvSpPr txBox="1"/>
          <p:nvPr/>
        </p:nvSpPr>
        <p:spPr>
          <a:xfrm>
            <a:off x="436500" y="464802"/>
            <a:ext cx="8352900" cy="51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142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Психолого-педагогические особенности работы с билингвами
</a:t>
            </a:r>
            <a:endParaRPr lang="en-US" sz="2142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DCB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00" y="1262586"/>
            <a:ext cx="2465700" cy="163737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700" y="1262586"/>
            <a:ext cx="2465700" cy="1637379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2500" y="1262586"/>
            <a:ext cx="2465700" cy="1637379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17</a:t>
            </a:r>
            <a:endParaRPr lang="en-US" sz="2000" dirty="0"/>
          </a:p>
        </p:txBody>
      </p:sp>
      <p:sp>
        <p:nvSpPr>
          <p:cNvPr id="10" name="Text 1"/>
          <p:cNvSpPr txBox="1"/>
          <p:nvPr/>
        </p:nvSpPr>
        <p:spPr>
          <a:xfrm>
            <a:off x="436500" y="464800"/>
            <a:ext cx="66288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1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Стратегии преодоления коммуникативных барьеров
</a:t>
            </a:r>
            <a:endParaRPr lang="en-US" sz="2010" dirty="0"/>
          </a:p>
        </p:txBody>
      </p:sp>
      <p:sp>
        <p:nvSpPr>
          <p:cNvPr id="11" name="Text 2"/>
          <p:cNvSpPr txBox="1"/>
          <p:nvPr/>
        </p:nvSpPr>
        <p:spPr>
          <a:xfrm>
            <a:off x="634300" y="3042075"/>
            <a:ext cx="2300100" cy="95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b="1" dirty="0" smtClean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Диагностика и </a:t>
            </a:r>
            <a:r>
              <a:rPr lang="ru-RU" b="1" dirty="0" err="1" smtClean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</a:t>
            </a:r>
            <a:r>
              <a:rPr lang="en-US" b="1" dirty="0" err="1" smtClean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ндивидуальный</a:t>
            </a:r>
            <a:r>
              <a:rPr lang="en-US" b="1" dirty="0" smtClean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 smtClean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подход</a:t>
            </a:r>
            <a:r>
              <a:rPr lang="ru-RU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sz="939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05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939" dirty="0"/>
          </a:p>
        </p:txBody>
      </p:sp>
      <p:sp>
        <p:nvSpPr>
          <p:cNvPr id="12" name="Text 3"/>
          <p:cNvSpPr txBox="1"/>
          <p:nvPr/>
        </p:nvSpPr>
        <p:spPr>
          <a:xfrm>
            <a:off x="3432100" y="3042075"/>
            <a:ext cx="2300100" cy="95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b="1" dirty="0" err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Систематическая</a:t>
            </a:r>
            <a:r>
              <a:rPr lang="en-US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практика</a:t>
            </a:r>
            <a:r>
              <a:rPr lang="ru-RU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r>
              <a:rPr lang="en-US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том числе </a:t>
            </a:r>
            <a:r>
              <a:rPr lang="en-US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</a:t>
            </a:r>
            <a:r>
              <a:rPr lang="en-US" b="1" dirty="0" err="1" smtClean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игровой</a:t>
            </a:r>
            <a:r>
              <a:rPr lang="en-US" b="1" dirty="0" smtClean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</a:t>
            </a:r>
            <a:r>
              <a:rPr lang="ru-RU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е.</a:t>
            </a:r>
            <a:r>
              <a:rPr lang="en-US" sz="1051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51" dirty="0"/>
          </a:p>
        </p:txBody>
      </p:sp>
      <p:sp>
        <p:nvSpPr>
          <p:cNvPr id="13" name="Text 4"/>
          <p:cNvSpPr txBox="1"/>
          <p:nvPr/>
        </p:nvSpPr>
        <p:spPr>
          <a:xfrm>
            <a:off x="6229900" y="3042075"/>
            <a:ext cx="2300100" cy="95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Психологическая поддержка как </a:t>
            </a:r>
            <a:r>
              <a:rPr lang="en-US" b="1" dirty="0" err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основа</a:t>
            </a:r>
            <a:r>
              <a:rPr lang="en-US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 smtClean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успеха</a:t>
            </a:r>
            <a:r>
              <a:rPr lang="ru-RU" b="1" dirty="0" smtClean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5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BE1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400" y="1350420"/>
            <a:ext cx="2688900" cy="264426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097650" y="1446396"/>
            <a:ext cx="3928800" cy="934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Билингвизм – </a:t>
            </a:r>
            <a:r>
              <a:rPr lang="en-US" sz="1400" dirty="0" smtClean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уникальный когнитивный опыт, который, </a:t>
            </a:r>
            <a:r>
              <a:rPr lang="en-US" sz="1400" dirty="0" smtClean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 </a:t>
            </a:r>
            <a:r>
              <a:rPr lang="en-US" sz="14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сожалению, может стать и источником трудностей при освоении русского языка. В центре этих трудностей – явление, которое мы называем </a:t>
            </a:r>
            <a:r>
              <a:rPr lang="en-US" sz="14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интерференцией родного языка</a:t>
            </a:r>
            <a:r>
              <a:rPr lang="en-US" sz="14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Это влияние родного языка на русский, проявляющееся на разных уровнях: фонетическом, грамматическом и лексическом.</a:t>
            </a:r>
            <a:r>
              <a:rPr lang="en-US" sz="101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11" dirty="0"/>
          </a:p>
        </p:txBody>
      </p:sp>
      <p:sp>
        <p:nvSpPr>
          <p:cNvPr id="6" name="Text 1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2000" dirty="0"/>
          </a:p>
        </p:txBody>
      </p:sp>
      <p:sp>
        <p:nvSpPr>
          <p:cNvPr id="7" name="Text 2"/>
          <p:cNvSpPr txBox="1"/>
          <p:nvPr/>
        </p:nvSpPr>
        <p:spPr>
          <a:xfrm>
            <a:off x="999328" y="0"/>
            <a:ext cx="3928800" cy="10842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BE1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436500" y="464807"/>
            <a:ext cx="8352900" cy="791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Проявления интерференции в произношении
</a:t>
            </a:r>
            <a:endParaRPr lang="en-US" sz="3000" dirty="0"/>
          </a:p>
        </p:txBody>
      </p:sp>
      <p:sp>
        <p:nvSpPr>
          <p:cNvPr id="7" name="Text 1"/>
          <p:cNvSpPr txBox="1"/>
          <p:nvPr/>
        </p:nvSpPr>
        <p:spPr>
          <a:xfrm>
            <a:off x="849300" y="2201225"/>
            <a:ext cx="2029500" cy="1662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Звуки, отсутствующие в родном языке, часто заменяются похожими, приводя к искажению речи и затруднению восприятия.
</a:t>
            </a:r>
            <a:endParaRPr lang="en-US" sz="1200" dirty="0"/>
          </a:p>
        </p:txBody>
      </p:sp>
      <p:sp>
        <p:nvSpPr>
          <p:cNvPr id="8" name="Text 2"/>
          <p:cNvSpPr txBox="1"/>
          <p:nvPr/>
        </p:nvSpPr>
        <p:spPr>
          <a:xfrm>
            <a:off x="3802150" y="2201225"/>
            <a:ext cx="1942200" cy="1662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Интонационные ошибки и неправильное ударение ухудшают понимание даже грамматически правильных высказываний.
</a:t>
            </a:r>
            <a:endParaRPr lang="en-US" sz="1200" dirty="0"/>
          </a:p>
        </p:txBody>
      </p:sp>
      <p:sp>
        <p:nvSpPr>
          <p:cNvPr id="9" name="Text 3"/>
          <p:cNvSpPr txBox="1"/>
          <p:nvPr/>
        </p:nvSpPr>
        <p:spPr>
          <a:xfrm>
            <a:off x="6678000" y="2201225"/>
            <a:ext cx="2029500" cy="1662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Невладение артикуляцией специфических фонем снижает чёткость речи, что создает дополнительные коммуникативные барьеры.
</a:t>
            </a:r>
            <a:endParaRPr lang="en-US" sz="1200" dirty="0"/>
          </a:p>
        </p:txBody>
      </p:sp>
      <p:sp>
        <p:nvSpPr>
          <p:cNvPr id="10" name="Text 4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BE1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849300" y="2128475"/>
            <a:ext cx="1521000" cy="169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Нарушается согласование слов особенно в роде и числе.
</a:t>
            </a:r>
            <a:endParaRPr lang="en-US" sz="1100" dirty="0"/>
          </a:p>
        </p:txBody>
      </p:sp>
      <p:sp>
        <p:nvSpPr>
          <p:cNvPr id="8" name="Text 1"/>
          <p:cNvSpPr txBox="1"/>
          <p:nvPr/>
        </p:nvSpPr>
        <p:spPr>
          <a:xfrm>
            <a:off x="2961700" y="2128475"/>
            <a:ext cx="1521000" cy="169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Некорректное использование предлогов вызывает смысловые ошибки и затрудняет понимание речи.
</a:t>
            </a:r>
            <a:endParaRPr lang="en-US" sz="1100" dirty="0"/>
          </a:p>
        </p:txBody>
      </p:sp>
      <p:sp>
        <p:nvSpPr>
          <p:cNvPr id="9" name="Text 2"/>
          <p:cNvSpPr txBox="1"/>
          <p:nvPr/>
        </p:nvSpPr>
        <p:spPr>
          <a:xfrm>
            <a:off x="5074100" y="2128475"/>
            <a:ext cx="1521000" cy="169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Синтаксис часто переносится из родного языка, формируя нетипичные для русского построения предложений.
</a:t>
            </a:r>
            <a:endParaRPr lang="en-US" sz="1100" dirty="0"/>
          </a:p>
        </p:txBody>
      </p:sp>
      <p:sp>
        <p:nvSpPr>
          <p:cNvPr id="10" name="Text 3"/>
          <p:cNvSpPr txBox="1"/>
          <p:nvPr/>
        </p:nvSpPr>
        <p:spPr>
          <a:xfrm>
            <a:off x="7186500" y="2128475"/>
            <a:ext cx="1521000" cy="169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Такие ошибки требуют применения точечных упражнений для формирования правильных грамматических навыков.
</a:t>
            </a:r>
            <a:endParaRPr lang="en-US" sz="1100" dirty="0"/>
          </a:p>
        </p:txBody>
      </p:sp>
      <p:sp>
        <p:nvSpPr>
          <p:cNvPr id="11" name="Text 4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2000" dirty="0"/>
          </a:p>
        </p:txBody>
      </p:sp>
      <p:sp>
        <p:nvSpPr>
          <p:cNvPr id="12" name="Text 5"/>
          <p:cNvSpPr txBox="1"/>
          <p:nvPr/>
        </p:nvSpPr>
        <p:spPr>
          <a:xfrm>
            <a:off x="436500" y="464800"/>
            <a:ext cx="8352900" cy="83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Грамматические ошибки, обусловленные интерференцией
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825" y="1458775"/>
            <a:ext cx="334950" cy="3828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825" y="3167775"/>
            <a:ext cx="334950" cy="3828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8650" y="3167775"/>
            <a:ext cx="334950" cy="382800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2000" dirty="0"/>
          </a:p>
        </p:txBody>
      </p:sp>
      <p:sp>
        <p:nvSpPr>
          <p:cNvPr id="10" name="Text 1"/>
          <p:cNvSpPr txBox="1"/>
          <p:nvPr/>
        </p:nvSpPr>
        <p:spPr>
          <a:xfrm>
            <a:off x="436500" y="464800"/>
            <a:ext cx="5202000" cy="51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13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лексические трудности билингвов
</a:t>
            </a:r>
            <a:endParaRPr lang="en-US" sz="2013" dirty="0"/>
          </a:p>
        </p:txBody>
      </p:sp>
      <p:sp>
        <p:nvSpPr>
          <p:cNvPr id="11" name="Text 2"/>
          <p:cNvSpPr txBox="1"/>
          <p:nvPr/>
        </p:nvSpPr>
        <p:spPr>
          <a:xfrm>
            <a:off x="436500" y="2131217"/>
            <a:ext cx="5668200" cy="692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Калькирование выражений
</a:t>
            </a:r>
            <a:r>
              <a:rPr lang="en-US" sz="1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Частое дословное перенесение выражений из родного языка приводит к созданию неестественных фраз в русском языке.
</a:t>
            </a:r>
            <a:endParaRPr lang="en-US" sz="1200" dirty="0"/>
          </a:p>
        </p:txBody>
      </p:sp>
      <p:sp>
        <p:nvSpPr>
          <p:cNvPr id="12" name="Text 3"/>
          <p:cNvSpPr txBox="1"/>
          <p:nvPr/>
        </p:nvSpPr>
        <p:spPr>
          <a:xfrm>
            <a:off x="436500" y="3888921"/>
            <a:ext cx="3723600" cy="83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Несвойственные значения слов
</a:t>
            </a:r>
            <a:r>
              <a:rPr lang="en-US" sz="1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Использование слов в значениях, типичных для родного языка, но не характерных для русского, нарушает смысл сообщений.
</a:t>
            </a:r>
            <a:endParaRPr lang="en-US" sz="1200" dirty="0"/>
          </a:p>
        </p:txBody>
      </p:sp>
      <p:sp>
        <p:nvSpPr>
          <p:cNvPr id="13" name="Text 4"/>
          <p:cNvSpPr txBox="1"/>
          <p:nvPr/>
        </p:nvSpPr>
        <p:spPr>
          <a:xfrm>
            <a:off x="4818925" y="3888921"/>
            <a:ext cx="3723600" cy="83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Заимствование родной лексики
</a:t>
            </a:r>
            <a:r>
              <a:rPr lang="en-US" sz="1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Включение слов из родного языка в речь затрудняет понимание речи и снижает качество коммуникативного взаимодействия.
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DCB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00" y="1262586"/>
            <a:ext cx="2465700" cy="163737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700" y="1262586"/>
            <a:ext cx="2465700" cy="1637379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2500" y="1262586"/>
            <a:ext cx="2465700" cy="1637379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2000" dirty="0"/>
          </a:p>
        </p:txBody>
      </p:sp>
      <p:sp>
        <p:nvSpPr>
          <p:cNvPr id="10" name="Text 1"/>
          <p:cNvSpPr txBox="1"/>
          <p:nvPr/>
        </p:nvSpPr>
        <p:spPr>
          <a:xfrm>
            <a:off x="436500" y="464800"/>
            <a:ext cx="66288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704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Методы диагностики речевых проблем
</a:t>
            </a:r>
            <a:endParaRPr lang="en-US" sz="2704" dirty="0"/>
          </a:p>
        </p:txBody>
      </p:sp>
      <p:sp>
        <p:nvSpPr>
          <p:cNvPr id="11" name="Text 2"/>
          <p:cNvSpPr txBox="1"/>
          <p:nvPr/>
        </p:nvSpPr>
        <p:spPr>
          <a:xfrm>
            <a:off x="634300" y="3042075"/>
            <a:ext cx="2300100" cy="95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46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Анализ произношения и звукового восприятия
</a:t>
            </a:r>
            <a:r>
              <a:rPr lang="en-US" sz="81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Использование аудио- и видеозаписей для выявления непроизносимых звуков и интонационных ошибок. Специализированные упражнения помогают точно определить проблемные зоны артикуляции.
</a:t>
            </a:r>
            <a:endParaRPr lang="en-US" sz="946" dirty="0"/>
          </a:p>
        </p:txBody>
      </p:sp>
      <p:sp>
        <p:nvSpPr>
          <p:cNvPr id="12" name="Text 3"/>
          <p:cNvSpPr txBox="1"/>
          <p:nvPr/>
        </p:nvSpPr>
        <p:spPr>
          <a:xfrm>
            <a:off x="3432100" y="3042075"/>
            <a:ext cx="2300100" cy="95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73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Грамматическая диагностика
</a:t>
            </a:r>
            <a:r>
              <a:rPr lang="en-US" sz="92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Проверка использования согласований, падежей и предлогов с помощью тестовых заданий и разговорных упражнений помогает выделить типичные грамматические ошибки, связанные с интерференцией.
</a:t>
            </a:r>
            <a:endParaRPr lang="en-US" sz="1073" dirty="0"/>
          </a:p>
        </p:txBody>
      </p:sp>
      <p:sp>
        <p:nvSpPr>
          <p:cNvPr id="13" name="Text 4"/>
          <p:cNvSpPr txBox="1"/>
          <p:nvPr/>
        </p:nvSpPr>
        <p:spPr>
          <a:xfrm>
            <a:off x="6229900" y="3042075"/>
            <a:ext cx="2300100" cy="95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24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Лексический анализ и оценка понимания
</a:t>
            </a:r>
            <a:r>
              <a:rPr lang="en-US" sz="878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Работа с тематическими словарями и заданием на построение предложений выявляет сложности с переносом значений и калькированием, позволяя выстроить индивидуальный план коррекции.
</a:t>
            </a:r>
            <a:endParaRPr lang="en-US" sz="1024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A0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46200" y="2467575"/>
            <a:ext cx="1591500" cy="169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Упражнения на различение близких звуков помогают ребёнку четко воспринимать фонетические различия, что важно для правильного произношения.
</a:t>
            </a:r>
            <a:endParaRPr lang="en-US" sz="1100" dirty="0"/>
          </a:p>
        </p:txBody>
      </p:sp>
      <p:sp>
        <p:nvSpPr>
          <p:cNvPr id="4" name="Text 1"/>
          <p:cNvSpPr txBox="1"/>
          <p:nvPr/>
        </p:nvSpPr>
        <p:spPr>
          <a:xfrm>
            <a:off x="2732900" y="2467575"/>
            <a:ext cx="1591500" cy="169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Работа с зеркалом позволяет контролировать правильность движений органов речи и корректировать артикуляционные ошибки в процессе обучения.
</a:t>
            </a:r>
            <a:endParaRPr lang="en-US" sz="1100" dirty="0"/>
          </a:p>
        </p:txBody>
      </p:sp>
      <p:sp>
        <p:nvSpPr>
          <p:cNvPr id="5" name="Text 2"/>
          <p:cNvSpPr txBox="1"/>
          <p:nvPr/>
        </p:nvSpPr>
        <p:spPr>
          <a:xfrm>
            <a:off x="4819600" y="2467575"/>
            <a:ext cx="1591500" cy="169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Скороговорки и чистоговорки способствуют автоматизации правильного произношения сложных звуковосочетаний и улучшению ритмики речи.
</a:t>
            </a:r>
            <a:endParaRPr lang="en-US" sz="1100" dirty="0"/>
          </a:p>
        </p:txBody>
      </p:sp>
      <p:sp>
        <p:nvSpPr>
          <p:cNvPr id="6" name="Text 3"/>
          <p:cNvSpPr txBox="1"/>
          <p:nvPr/>
        </p:nvSpPr>
        <p:spPr>
          <a:xfrm>
            <a:off x="6906300" y="2467575"/>
            <a:ext cx="1591500" cy="169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Регулярное повторение этих упражнений формирует устойчивые навыки и снижает влияние интерференции родного языка.
</a:t>
            </a:r>
            <a:endParaRPr lang="en-US" sz="1100" dirty="0"/>
          </a:p>
        </p:txBody>
      </p:sp>
      <p:sp>
        <p:nvSpPr>
          <p:cNvPr id="7" name="Text 4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2000" dirty="0"/>
          </a:p>
        </p:txBody>
      </p:sp>
      <p:sp>
        <p:nvSpPr>
          <p:cNvPr id="8" name="Text 5"/>
          <p:cNvSpPr txBox="1"/>
          <p:nvPr/>
        </p:nvSpPr>
        <p:spPr>
          <a:xfrm>
            <a:off x="436500" y="464800"/>
            <a:ext cx="7219800" cy="791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Развитие фонетического слуха и артикуляции
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A0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718450" y="2389075"/>
            <a:ext cx="2155500" cy="186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Применение наглядных схем и таблиц облегчает запоминание правил согласования рода и числа, делая грамматику более доступной и понятной.
</a:t>
            </a:r>
            <a:endParaRPr lang="en-US" sz="1200" dirty="0"/>
          </a:p>
        </p:txBody>
      </p:sp>
      <p:sp>
        <p:nvSpPr>
          <p:cNvPr id="5" name="Text 1"/>
          <p:cNvSpPr txBox="1"/>
          <p:nvPr/>
        </p:nvSpPr>
        <p:spPr>
          <a:xfrm>
            <a:off x="3488750" y="2389075"/>
            <a:ext cx="2155500" cy="186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Карточки с примерами практического употребления падежей способствуют усвоению морфологических особенностей русского языка наглядно и системно.
</a:t>
            </a:r>
            <a:endParaRPr lang="en-US" sz="1200" dirty="0"/>
          </a:p>
        </p:txBody>
      </p:sp>
      <p:sp>
        <p:nvSpPr>
          <p:cNvPr id="6" name="Text 2"/>
          <p:cNvSpPr txBox="1"/>
          <p:nvPr/>
        </p:nvSpPr>
        <p:spPr>
          <a:xfrm>
            <a:off x="6259050" y="2389075"/>
            <a:ext cx="2155500" cy="186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Создание опорных моделей позволяет ученикам самостоятельно анализировать и строить правильные грамматические конструкции вне класса.
</a:t>
            </a:r>
            <a:endParaRPr lang="en-US" sz="1200" dirty="0"/>
          </a:p>
        </p:txBody>
      </p:sp>
      <p:sp>
        <p:nvSpPr>
          <p:cNvPr id="7" name="Text 3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2000" dirty="0"/>
          </a:p>
        </p:txBody>
      </p:sp>
      <p:sp>
        <p:nvSpPr>
          <p:cNvPr id="8" name="Text 4"/>
          <p:cNvSpPr txBox="1"/>
          <p:nvPr/>
        </p:nvSpPr>
        <p:spPr>
          <a:xfrm>
            <a:off x="436500" y="464802"/>
            <a:ext cx="8352900" cy="51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71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Визуализация для формирования грамматической компетенции
</a:t>
            </a:r>
            <a:endParaRPr lang="en-US" sz="207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BE1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849300" y="2128475"/>
            <a:ext cx="1521000" cy="169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Грамматические игры развивают умение согласовывать слова в интерактивной форме, повышая интерес к учебному процессу.
</a:t>
            </a:r>
            <a:endParaRPr lang="en-US" sz="1100" dirty="0"/>
          </a:p>
        </p:txBody>
      </p:sp>
      <p:sp>
        <p:nvSpPr>
          <p:cNvPr id="8" name="Text 1"/>
          <p:cNvSpPr txBox="1"/>
          <p:nvPr/>
        </p:nvSpPr>
        <p:spPr>
          <a:xfrm>
            <a:off x="2961700" y="2128475"/>
            <a:ext cx="1521000" cy="169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dirty="0"/>
          </a:p>
        </p:txBody>
      </p:sp>
      <p:sp>
        <p:nvSpPr>
          <p:cNvPr id="9" name="Text 2"/>
          <p:cNvSpPr txBox="1"/>
          <p:nvPr/>
        </p:nvSpPr>
        <p:spPr>
          <a:xfrm>
            <a:off x="5074100" y="2128475"/>
            <a:ext cx="1521000" cy="169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Игровые задания стимулируют творческое мышление и закрепляют навыки построения корректных синтаксических конструкций.
</a:t>
            </a:r>
            <a:endParaRPr lang="en-US" sz="1100" dirty="0"/>
          </a:p>
        </p:txBody>
      </p:sp>
      <p:sp>
        <p:nvSpPr>
          <p:cNvPr id="10" name="Text 3"/>
          <p:cNvSpPr txBox="1"/>
          <p:nvPr/>
        </p:nvSpPr>
        <p:spPr>
          <a:xfrm>
            <a:off x="7186500" y="2128475"/>
            <a:ext cx="1521000" cy="169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Такие методы мотивируют учеников и способствуют лучшему усвоению грамматического материала через активное вовлечение.
</a:t>
            </a:r>
            <a:endParaRPr lang="en-US" sz="1100" dirty="0"/>
          </a:p>
        </p:txBody>
      </p:sp>
      <p:sp>
        <p:nvSpPr>
          <p:cNvPr id="11" name="Text 4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2000" dirty="0"/>
          </a:p>
        </p:txBody>
      </p:sp>
      <p:sp>
        <p:nvSpPr>
          <p:cNvPr id="12" name="Text 5"/>
          <p:cNvSpPr txBox="1"/>
          <p:nvPr/>
        </p:nvSpPr>
        <p:spPr>
          <a:xfrm>
            <a:off x="436500" y="464800"/>
            <a:ext cx="8352900" cy="83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Игровые методы закрепления грамматических навыков
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815</Words>
  <Application>Microsoft Office PowerPoint</Application>
  <PresentationFormat>Экран (16:9)</PresentationFormat>
  <Paragraphs>102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Учитель</cp:lastModifiedBy>
  <cp:revision>4</cp:revision>
  <dcterms:created xsi:type="dcterms:W3CDTF">2025-11-28T11:38:08Z</dcterms:created>
  <dcterms:modified xsi:type="dcterms:W3CDTF">2025-12-03T10:44:52Z</dcterms:modified>
</cp:coreProperties>
</file>