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91" r:id="rId3"/>
    <p:sldId id="280" r:id="rId4"/>
    <p:sldId id="289" r:id="rId5"/>
    <p:sldId id="292" r:id="rId6"/>
    <p:sldId id="290" r:id="rId7"/>
    <p:sldId id="294" r:id="rId8"/>
    <p:sldId id="295" r:id="rId9"/>
    <p:sldId id="296" r:id="rId10"/>
    <p:sldId id="257" r:id="rId11"/>
    <p:sldId id="283" r:id="rId12"/>
    <p:sldId id="281" r:id="rId13"/>
    <p:sldId id="258" r:id="rId14"/>
    <p:sldId id="282" r:id="rId15"/>
    <p:sldId id="297" r:id="rId16"/>
    <p:sldId id="301" r:id="rId17"/>
    <p:sldId id="300" r:id="rId18"/>
    <p:sldId id="299" r:id="rId19"/>
    <p:sldId id="298" r:id="rId20"/>
    <p:sldId id="302" r:id="rId21"/>
    <p:sldId id="303" r:id="rId22"/>
    <p:sldId id="304" r:id="rId23"/>
    <p:sldId id="285" r:id="rId24"/>
    <p:sldId id="286" r:id="rId25"/>
    <p:sldId id="287" r:id="rId26"/>
    <p:sldId id="277" r:id="rId27"/>
    <p:sldId id="278" r:id="rId28"/>
    <p:sldId id="279" r:id="rId29"/>
    <p:sldId id="29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80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6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07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40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505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28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88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16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26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64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15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47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59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20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96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816F-4D4B-4F83-8358-0B3348C119F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2E4FFC-0E52-4D40-AC3A-5C6B37F41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97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237378-A5F4-4B1F-B479-93B133994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1494" y="5943600"/>
            <a:ext cx="5204012" cy="63201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– психолог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Окунцева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Николаевна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Излучинская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ОСШУИОП №1»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60812" y="3119718"/>
            <a:ext cx="6333564" cy="100852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Трудный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ребёнок.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smapse.ru/storage/2021/03/pocemu-shkolniki-ne-hotyat-uchitsya-smaps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5898">
            <a:off x="6911788" y="316343"/>
            <a:ext cx="2589492" cy="1359483"/>
          </a:xfrm>
          <a:prstGeom prst="rect">
            <a:avLst/>
          </a:prstGeom>
          <a:noFill/>
        </p:spPr>
      </p:pic>
      <p:pic>
        <p:nvPicPr>
          <p:cNvPr id="5" name="Рисунок 4" descr="https://i-sam.unimedias.fr/2022/09/16/enfant-pas-concentre.jpeg?auto=format%2Ccompress&amp;amp;cs=tinysrgb&amp;amp;h=630&amp;amp;w=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9527">
            <a:off x="133895" y="190384"/>
            <a:ext cx="1963271" cy="147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all-answers.ru/wp-content/uploads/2019/11/%D0%9F%D0%BE%D1%87%D0%B5%D0%BC%D1%83-%D0%B4%D0%B5%D1%82%D0%B8-%D0%BD%D0%B5-%D1%85%D0%BE%D1%82%D1%8F%D1%82-%D1%85%D0%BE%D0%B4%D0%B8%D1%82%D1%8C-%D0%B2-%D1%88%D0%BA%D0%BE%D0%BB%D1%83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7822">
            <a:off x="9870122" y="328571"/>
            <a:ext cx="2299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xn--f1aeaafeueum.xn--p1ai/wp-content/uploads/Legasthenie-beim-Kind-Lese-Rechtschreib-Schw%C3%A4ch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6377" y="2823882"/>
            <a:ext cx="2635623" cy="168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s://expertology.ru/upload/medialibrary/63a/644346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3459" y="1882587"/>
            <a:ext cx="2290292" cy="1601415"/>
          </a:xfrm>
          <a:prstGeom prst="rect">
            <a:avLst/>
          </a:prstGeom>
          <a:noFill/>
        </p:spPr>
      </p:pic>
      <p:pic>
        <p:nvPicPr>
          <p:cNvPr id="8" name="Picture 2" descr="https://nachild.com/wp-content/uploads/2021/03/scale_1200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399" y="1801065"/>
            <a:ext cx="3052484" cy="1717022"/>
          </a:xfrm>
          <a:prstGeom prst="rect">
            <a:avLst/>
          </a:prstGeom>
          <a:noFill/>
        </p:spPr>
      </p:pic>
      <p:pic>
        <p:nvPicPr>
          <p:cNvPr id="9" name="Picture 2" descr="https://changeonelife.ru/content/uploads/2022/11/nizkaya_uspevaemost_dete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6971">
            <a:off x="9605729" y="4738025"/>
            <a:ext cx="2339275" cy="1598505"/>
          </a:xfrm>
          <a:prstGeom prst="rect">
            <a:avLst/>
          </a:prstGeom>
          <a:noFill/>
        </p:spPr>
      </p:pic>
      <p:pic>
        <p:nvPicPr>
          <p:cNvPr id="10" name="Picture 2" descr="https://i.pinimg.com/originals/57/a5/6e/57a56ecf44376d39cde5194755af9af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89" y="0"/>
            <a:ext cx="2998694" cy="1627094"/>
          </a:xfrm>
          <a:prstGeom prst="rect">
            <a:avLst/>
          </a:prstGeom>
          <a:noFill/>
        </p:spPr>
      </p:pic>
      <p:pic>
        <p:nvPicPr>
          <p:cNvPr id="23554" name="Picture 2" descr="https://avatars.dzeninfra.ru/get-zen_doc/1852570/pub_609fb5653ce0c13106cc4b5b_609fb5ba4b8d81065bf030e4/scale_1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522622">
            <a:off x="423447" y="3730571"/>
            <a:ext cx="2313483" cy="1542322"/>
          </a:xfrm>
          <a:prstGeom prst="rect">
            <a:avLst/>
          </a:prstGeom>
          <a:noFill/>
        </p:spPr>
      </p:pic>
      <p:pic>
        <p:nvPicPr>
          <p:cNvPr id="13" name="Рисунок 12" descr="https://psyfiles.ru/wp-content/uploads/8/0/b/80b098c053b850ce9ac7af7a6a759435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00047" y="3617258"/>
            <a:ext cx="2447364" cy="13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psy-files.ru/wp-content/uploads/e/2/d/e2da58af7f1162da6d9834edfe027c25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81083" y="4222377"/>
            <a:ext cx="2944906" cy="150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userpic.fishki.net/2021/04/01/1771078/b949ea5851c6373b8306eb354f2bffc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2307" y="1048871"/>
            <a:ext cx="1936376" cy="162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salonfifi.ru/wp-content/uploads/8/5/8/858d2927ffe9fb2bc129d655052a58f3.jpe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4059" y="5419165"/>
            <a:ext cx="2358101" cy="123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pro-dachnikov.com/uploads/posts/2023-01/1673737529_pro-dachnikov-com-p-foto-uchitel-i-uchenik-za-partoi-48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47212" y="5419165"/>
            <a:ext cx="1855694" cy="14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04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F3862-F951-4316-A45D-C28192A3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363071"/>
            <a:ext cx="10139083" cy="6118411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признаки трудных подростков: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сложность коррекции имеющихся отклонений в поведении, т.е. трудновоспитуемость как невосприимчивость педагогическому воздействию;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-признаком вступает их особая потребность в индивидуальном подходе со стороны взрослых и внимании сверстников.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refnews.ru/wp-content/uploads/2020/02/tp-scal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9775" y="3792071"/>
            <a:ext cx="4693024" cy="27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www.schoolvisor.it/magazine-scuole/wp-content/uploads/2019/01/compiti-si-o-no_shutterstock_1162191646-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2695" y="3913094"/>
            <a:ext cx="4733364" cy="270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010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02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«трудности» ребенка: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44707"/>
            <a:ext cx="8596668" cy="46966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борьба за внимание.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борьба за самоутверждение.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неверие в собственный успех, обусловленное учебными неуспехами, взаимоотношениями в классе и с учителем, низкой самооценкой.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желание мщения. Ребенок может мстить: за сравнение не в его пользу со старшими или младшими братьями и сестрами; унижение друг друга членами семьи; разводы и появление в доме нового члена семьи; несправедливость и невыполненные обещания; чрезмерное проявление любви взрослых друг к другу.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11035054" cy="6320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поведение называется отклоняющимся?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3071" y="793376"/>
            <a:ext cx="10959353" cy="524798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Отклоняющееся (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поведение – система поступков или отдельные поступки, противоречащие принятым в обществе правовым или нравственным нормам.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Отклоняющееся поведение имеет сложную природу, обусловлено разнообразными взаимодействующими факторами.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Главным для ребёнка со стороны взрослых является: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Доверие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Поддержка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Любовь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Уважение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35AE39-0A63-4EB3-A980-36E3198B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52" y="268941"/>
            <a:ext cx="11122719" cy="614530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Факторы, обуславливающие отклоняющееся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поведение: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Биологические (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умственного развития, дефекты слуха, зрения, повреждения НС).</a:t>
            </a:r>
          </a:p>
          <a:p>
            <a:pPr lvl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Психологические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(нервно-психические заболевания).</a:t>
            </a:r>
          </a:p>
          <a:p>
            <a:pPr lvl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Социально-педагогические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(дефекты школьного, семейного или общественного воспитания, приводящие к нарушениям процесса социализации).</a:t>
            </a:r>
          </a:p>
          <a:p>
            <a:pPr lvl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Социально-экономические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(социальное неравенство, неполная семья)</a:t>
            </a:r>
          </a:p>
          <a:p>
            <a:pPr lvl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Морально-этические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(неблагоприятная криминогенная ситуация).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77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4812"/>
            <a:ext cx="1126365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Стадии развития отклонений в поведении ребёнка</a:t>
            </a:r>
            <a:r>
              <a:rPr lang="ru-RU" sz="2700" b="1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021976"/>
            <a:ext cx="10994713" cy="5836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неодобряемое поведение, эпизодически наблюдаемое у большинства  детей, связанное с непослушанием, упрямством, капризами;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порицаемое поведение, вызывающее более или менее резкое осуждение окружающих, педагогов, родителей (эпизодические нарушения дисциплины, дерзость, лживость);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поведение, основу которого составляют нравственно отрицательные проявления и проступки (лицемерие, эгоизм, конфликтность, агрессивность ), принявшие характер систематических или привычных;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делинквентное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преступное поведение, которое несет в себе зачатки криминального и деструктивного поведения;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деструктивное или экстремальное поведение, основу которого составляют действия и поступки, наносящие непоправимый ущерб личности ребёнка (систематическое употребление спиртных напитков, токсических и наркотических веществ, половая распущенность).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3071"/>
            <a:ext cx="11156078" cy="1567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оказания помощи «трудным детям» 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оказания психологической и педагогической помощи детям с отклоняющимся, трудным поведением необходимо следующее: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896035"/>
            <a:ext cx="11169525" cy="46526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социальное окружение ребёнка и провести социально-психологическую работу с ключевыми фигурами из значимого ближайшего окружения (с родителями, друзьями, сверстниками);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корректировать те ценности, поведение, черты характера, эмоции, которые нарушают адекватную самореализацию и социальную адаптацию ребенка.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Проработка трудностей и проблем: поведенческих, информационных, эмоциональных, характерологических;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оптимальную модель взаимодействия с ребёнком.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8259"/>
            <a:ext cx="11129184" cy="12640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конструктивного взаимодействия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259" y="995082"/>
            <a:ext cx="11793070" cy="5674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1.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Научитесь акцентировать внимание на поступках (поведении), а не на личности ученика.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вы обсуждаете с учениками их поведение, придерживайтесь объективного стиля: избегайте таких слов, как «плохо», «неправильно», «глупо», «по-хамски». Субъективные, оценочные слова только вызывают раздражение ученика, «заводят» нас самих и в итоге уводят от решения проблемы.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Ведя разговор о проступке, ограничивайтесь обсуждением того, что случилось. Обсуждая с учеником его поведение или выбирая способ вмешаться, говорите только о том, что происходит прямо здесь в данный момент. Обращаясь к прошлому или к будущему ученика («Ведь сколько раз мы говорили о твоем поведении и всегда одно и тоже») и возникает мысль, что его поступок - что-то неизбежное и неисправимое. Какой-то тупик. В самом деле, если Ваня или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Валя «всегда»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ведут себя или «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 будут» это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делать. Мы должны быть твердыми в отношении конкретного проступка, чтобы прекратить его.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11182972" cy="7395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конструктивного взаимодействия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177" y="981635"/>
            <a:ext cx="11335870" cy="5526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2.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Займитесь своими негативными эмоциями.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ученик демонстрирует «плохое» поведение - властное или мстительное - наши собственные эмоции очень неприятны. Это может быть гнев, возмущение, страх или беспомощность. То, что вы чувствуете, - нормально. В самом деле, ведь ученик разрушает учебный процесс, мешает работать вам и классу.</a:t>
            </a:r>
          </a:p>
          <a:p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Контролируйте отрицательные эмоции.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учитель управляет своими отрицательными эмоциями и не выливает на головы учеников потоки «благородного гнева», он дает классу очень много: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он просто лишает желаемой реакции властолюбца;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б) что еще важнее, готовит почву для успешного взаимодействия.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048501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конструктивного взаимодействия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86753"/>
            <a:ext cx="10806454" cy="445460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3.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Обсудите проступок позже.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Поговорить о некрасивом поведении ученика или его неверном решении нужно обязательно, но только не в момент самой выходки.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тот момент, когда вы оба - и  педагог и  ребёнок - возбуждены, вам вряд ли удастся взаимодействовать конструктивно.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не услышите, что вам говорит ученик, а он не услышит вас, так как вы оба будете взвинчены.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55494"/>
            <a:ext cx="10967819" cy="106231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конструктивного взаимодействия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223682"/>
            <a:ext cx="10846795" cy="523090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4.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Позвольте ребёнку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«сохранить лицо».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Ученики, особенно властолюбцы, не успокаиваются, пока не устроят представления.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Вместе с тем, они знают, что учитель сильнее.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результате такие ученики все-таки сделают то, о чем вы их просите, но по-своему.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играют в игру, которую можно так и назвать «По-своему».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игре они дают нам то, что мы просим, но с оговоркой: «Я сделаю это - но по-своему, а не вашим способом».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resent5.com/presentforday2/20170214/zachin_images/zachin_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1093824" cy="669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3072"/>
            <a:ext cx="1110229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конструктивного взаимодействия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625" y="1169895"/>
            <a:ext cx="11403104" cy="48714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5.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Демонстрируйте модели неагрессивного поведения.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Конфронтация выбивает из колеи обоих участников конфликта, эмоции легко выходят из-под контроля. В этой ситуации люди часто начинают общаться агрессивно. Крик, обвинения, унижение, ругань - все это черты агрессивного общения. Наибольшая польза этого правила в том, что дети довольно быстро перенимают эту неагрессивную модель. Они делают то, что делаем мы, говорят так, как говорим мы. И если мы позволяем себе вести себя агрессивно, эмоциям брать верх над разумом, то и они позволяют себе это.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74812"/>
            <a:ext cx="10887137" cy="9278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«Золотые правила».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941295"/>
            <a:ext cx="11196419" cy="5607424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ребёнка критикуют, он учиться осуждать;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ребёнка высмеивают, он учиться быть робким;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ребёнка часто одобряют, он учиться хорошо к себе относиться;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ребёнка хвалят, он учится оценивать;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ребёнка часто подбадривают, он учится уверенности в себе;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ребёнка часто позорят, он учится чувствовать себя виноватым;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ребёнок живет с чувством безопасности, он учится верить;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 ребёнку часто бывают снисходительны, он учится быть терпеливым;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ребёнку часто демонстрируют враждебность, он учится драться,;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ребёнок живет в атмосфере дружбы и чувствует себя нужным, он учится находить в этом мире любовь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24" y="282388"/>
            <a:ext cx="10771094" cy="564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свои убеждения о плохом детском поведении!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035424"/>
            <a:ext cx="11075395" cy="551329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ПЛОХО ВЕДУТ СЕБЯ, ПОТОМУ ЧТО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просто хотят внимания, они упрямы, они избалованы, они эгоистичны, они несобранны, они похожи на своих родителей, у них плохая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наследственность.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ПОЭТОМУ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ЕСЛИ РЕБЕНОК ПЛОХО СЕБЯ ВЕДЕТ – ЭТО ПЛОХОЙ РЕБЕНОК!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ПЛОХО СЕБЯ ВЕДУТ, ПОТОМУ ЧТО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хотят быть чьими-то, они хотят чувствовать себя сильными, они хотят чувствовать себя значимыми, они хотят чувствовать, что у них есть дом, они хотят исследовать окружающий мир и экспериментировать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ПОЭТОМУ РЕБЕНОК, У КОТОРОГО НЕУДОВЛЕТВОРЕНА КАКАЯ-ТО ПОТРЕБНОСТЬ СВОИМ ПОВЕДЕНИЕМ СООБЩАЕТ НАМ ОБ ЭТОМ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Любое плохое поведение ребенка – это способ найти контакт со взрослыми. Если дети уверены, что их любят, ценят, понимают, у них нет необходимости устраивать сцены и безобразничать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67819" cy="8292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работе с «трудными» 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331259"/>
            <a:ext cx="10658537" cy="52040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Ясно сформулировать ребёнку его права и обязанности, ограничить круг видов деятельности (которые ему разрешены и доступны) и ответственность за них. Настаивать на соблюдении принятых «правил игры», самим соблюдать их в тех случаях, когда другой стороне этого не удается. Быть терпеливым и помнить, чтобы избавиться от нежелательных привычек, нужны долгие месяцы.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конфликтных ситуациях не стараться одержать победу любой ценой — мы тоже имеем право менять взгляды, мы не гаранти­рованы от ошибок, кое в чем можем и уступить.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Действовать только тактическим маневром и никогда — прямой атакой. Выслушивать всё, не реагируя тотчас же, и только по­том, выбрав подходящий момент, без раздражения высказать своё мнение вносящее поправки в услышанное. Вскрывать причины неправильных взглядов подростка, показывать, в чем ошибочность его рассуждении, и таким путем развивать и направлять его мыслительный процесс, обеспечивая необходимыми источниками.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49624"/>
            <a:ext cx="11142631" cy="86061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работе с «трудными»  детьми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116107"/>
            <a:ext cx="10725772" cy="4925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Быть самокритичными, принципиальными, стараться на­столько укрепить доверие ребёнка, чтобы он делился с нами своими возможными неприятностями.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 ставить на ребёнке крест, ведь его обостренное самолюбие и социальная поза возникли именно вследствие предыдущих социальных сбоев, которые постоянно напоминают о себе и подпитывают нежелательное поведение.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 пытаться загнать ребёнка в угол, поставить в затруднительное положение. Не прибегать к  наказанию.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Требуя что-то от ребёнка, нельзя торговаться.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Стараться соблюдать принцип: чем больше мы уважаем ребёнка, тем выше наши требования к нему.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Уметь смеяться. Раскрывать детям особенности их лич­ности и приемлемые для них черты нашей личности.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личных беседах усиливать целенаправленную жизненную ориентацию ребёнка и развивать их идеал 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2729"/>
            <a:ext cx="8596668" cy="6992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Общаясь с ребёнком, ПОМНИТЕ: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277471"/>
            <a:ext cx="10981266" cy="52712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Беседу с ребёнком нужно начинать с дружеского тона.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При первой встрече с ребёнком  старайтесь его не критиковать.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 процессе общения с  ребёнком проявляйте к нему искренний интерес.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Лучшим словом, располагающим ребёнка к общению, является его имя.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Диалог с  ребёнком следует начинать с тех вопросов, мнения по которым совпадают.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В процессе общения старайтесь вести диалог на равных.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Старайтесь инициативу общения держать в своих руках.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Умейте смотреть на вещи глазами  ребёнка.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Общаясь с  ребёнком, старайтесь развивать в себе готовность к педагогической импровизации.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4812"/>
            <a:ext cx="8596668" cy="8740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Изучая  ребёнка, ПОМНИТЕ: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282" y="658906"/>
            <a:ext cx="11040036" cy="59167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Изучают ребёнка все , а видят его лишь немногие. Изучать надо целенаправленно и осознанно.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Первое знакомство с  ребёнком — это разговор о его интересах и о тех областях его жизни, где он лучше всего осведомлен.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 беседе с воспитателем или учителем ребёнок должен по­чувствовать искреннее, заинтересованное отношение к нему.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Изучение  ребёнка нельзя проводить в отрыве от той среды, в которой он рос и которая его окружает.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Комплексный характер причин трудных детей должен выявить взаимодействие социальных, биологических и психических факторов.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Один метод сам по себе не метод. Только содружество мето­дов, растянутых во времени, дает объективную картину диагностики трудновоспитуемого  ребёнка.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1706"/>
            <a:ext cx="8596668" cy="77992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учитывать  мнение детей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66482"/>
            <a:ext cx="10900584" cy="52748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унижать.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Понять.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разобраться в сложной ситуации.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Беседовать только  индивидуальный  один на один.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Попытаться помочь.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ответственное дело. Заинтересовать.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упрекать непохожестью.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что-то хорошее.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особую обстановку.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Относиться как ко всем.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Защитить его.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Привлечь родителей.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с психологом.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навязывать.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наседать.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Выяснить ценности.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Позволить самому вырасти.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spsid-pechatniki.ru/800/600/http/fswho.fra1.cdn.digitaloceanspaces.com/text_task_result/1642277483rLLVAHt8nj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3754" y="0"/>
            <a:ext cx="10959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36176"/>
            <a:ext cx="9797925" cy="9681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Желаю Вам всегда быть: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9965" y="1250576"/>
            <a:ext cx="11349317" cy="53788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Добрыми! Любящими свою работу! Честными! 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Интеллигентными! Сохранять в себе детскость!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Хорошими психологами! Оптимистами! Чуткими! 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Преданными своему делу и ученикам! Обаятельными!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Эрудированными и образованными! Работать на отдалённое будущее! Разносторонней личностью! Обладающими чувства юмора!  Стимулирующие к творчеству детей! 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Здоровья Вам и всего самого наилучшего!</a:t>
            </a:r>
          </a:p>
          <a:p>
            <a:pPr algn="r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уважением Татьяна Николаевна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1.wp.com/images.myshared.ru/25/1281056/slide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176" y="0"/>
            <a:ext cx="11228295" cy="66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2.wp.com/images.myshared.ru/25/1281056/slide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835" y="215154"/>
            <a:ext cx="11564471" cy="664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4youngmama.ru/wp-content/uploads/e/c/8/ec83e8d88e6cab61720e6be4cad11e84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07" y="0"/>
            <a:ext cx="113358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f3.ppt-online.org/files3/slide/f/FCSNkULQ3auOqWpsoYhBvfcdnPi6EZH8mr924I/slide-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"/>
            <a:ext cx="11483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8259"/>
            <a:ext cx="8596668" cy="8337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Портрет «Трудного» ребёнка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1" y="900954"/>
            <a:ext cx="11618258" cy="56746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Человек, которому сейчас тяжело. Нет мотивации к изменению себя.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Недооценивают учителя.  Нехватка любви учителя.  Тихий, необщительный.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Нервный.  Нет учебной мотивации.  Хочет привлечь внимание.  Проблемы внутри себя.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Самоуверенный, бездушный.  Особые черты характера. Нарушитель дисциплины.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учебной мотивации.  Нехватка любви родителей.  Не умеет контролировать себя.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с учебой.  Не ответственный.  Озлобленный.  Хочет привлечь внимание.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«Трудных» нет, есть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трудные ситуации.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2388"/>
            <a:ext cx="10497172" cy="7261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«Трудности «трудных детей».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835" y="1156447"/>
            <a:ext cx="11349317" cy="537882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Отклоняющее поведение, трудный ребенок, девиация эти слова становятся, к сожалению, все более употребительными в последнее время.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Сталкиваясь с проявлениями отклоняющегося поведения (грубостью, непосещением школы, бранью, курением и т.д.), мы возмущаемся, испытываем желание осудить, подавить, запретить, объясняем такое поведение отсутствием положительных примеров, размытостью моральных норм, социально-экономическим неблагополучием.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Но такие дети особо нуждаются в поддержке и помощи.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2389"/>
            <a:ext cx="11102290" cy="18153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типичным трудностям детей с отклонениями в поведении относятся следующие: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941" y="1559859"/>
            <a:ext cx="11564471" cy="4935070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Вызывающее поведение. Вседозволенность, стремление избежать требований, правил. Отсутствие волевого контроля, способности к самообладанию, неорганизованность, импульсивность.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Лживость.  Обидчивость, агрессивность. Тревожность.  Низкая самооценка, переживание собственной неудачливости.  Нарушение взаимопонимания с родителями, педагогами, другими взрослыми.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Проблемные взаимоотношения со сверстниками.  Трудности в обучении. Невыполнение домашних заданий.  Трудности в формировании жизненных ориентиров, ценностей, идеалов.  Отсутствие позитивных жизненных целей.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531</TotalTime>
  <Words>1989</Words>
  <Application>Microsoft Office PowerPoint</Application>
  <PresentationFormat>Произвольный</PresentationFormat>
  <Paragraphs>145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 Трудный   ребёнок.</vt:lpstr>
      <vt:lpstr>Слайд 2</vt:lpstr>
      <vt:lpstr>Слайд 3</vt:lpstr>
      <vt:lpstr>Слайд 4</vt:lpstr>
      <vt:lpstr>Слайд 5</vt:lpstr>
      <vt:lpstr>Слайд 6</vt:lpstr>
      <vt:lpstr>Портрет «Трудного» ребёнка</vt:lpstr>
      <vt:lpstr>«Трудности «трудных детей». </vt:lpstr>
      <vt:lpstr>К типичным трудностям детей с отклонениями в поведении относятся следующие: </vt:lpstr>
      <vt:lpstr>Основные признаки трудных подростков: - сложность коррекции имеющихся отклонений в поведении, т.е. трудновоспитуемость как невосприимчивость педагогическому воздействию; -признаком вступает их особая потребность в индивидуальном подходе со стороны взрослых и внимании сверстников.</vt:lpstr>
      <vt:lpstr>Причины «трудности» ребенка: </vt:lpstr>
      <vt:lpstr>Какое поведение называется отклоняющимся?</vt:lpstr>
      <vt:lpstr>Слайд 13</vt:lpstr>
      <vt:lpstr>Стадии развития отклонений в поведении ребёнка: </vt:lpstr>
      <vt:lpstr>Алгоритм оказания помощи «трудным детям»  Для оказания психологической и педагогической помощи детям с отклоняющимся, трудным поведением необходимо следующее:  </vt:lpstr>
      <vt:lpstr>Принципы конструктивного взаимодействия </vt:lpstr>
      <vt:lpstr>Принципы конструктивного взаимодействия</vt:lpstr>
      <vt:lpstr>Принципы конструктивного взаимодействия</vt:lpstr>
      <vt:lpstr>Принципы конструктивного взаимодействия</vt:lpstr>
      <vt:lpstr>Принципы конструктивного взаимодействия</vt:lpstr>
      <vt:lpstr>«Золотые правила». </vt:lpstr>
      <vt:lpstr>Измени свои убеждения о плохом детском поведении!</vt:lpstr>
      <vt:lpstr>Рекомендации  по работе с «трудными»  детьми </vt:lpstr>
      <vt:lpstr>Рекомендации  по работе с «трудными»  детьми</vt:lpstr>
      <vt:lpstr>Общаясь с ребёнком, ПОМНИТЕ: </vt:lpstr>
      <vt:lpstr>Изучая  ребёнка, ПОМНИТЕ: </vt:lpstr>
      <vt:lpstr>Необходимо учитывать  мнение детей</vt:lpstr>
      <vt:lpstr>Слайд 28</vt:lpstr>
      <vt:lpstr>Желаю Вам всегда быть: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как явление</dc:title>
  <dc:creator>Екатерина Белова</dc:creator>
  <cp:lastModifiedBy>Учитель</cp:lastModifiedBy>
  <cp:revision>90</cp:revision>
  <dcterms:created xsi:type="dcterms:W3CDTF">2023-01-31T04:00:47Z</dcterms:created>
  <dcterms:modified xsi:type="dcterms:W3CDTF">2023-04-21T08:47:54Z</dcterms:modified>
</cp:coreProperties>
</file>