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725144"/>
            <a:ext cx="4352528" cy="9136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МБОУ «</a:t>
            </a:r>
            <a:r>
              <a:rPr lang="ru-RU" dirty="0" err="1" smtClean="0">
                <a:solidFill>
                  <a:schemeClr val="tx1"/>
                </a:solidFill>
              </a:rPr>
              <a:t>Излучинская</a:t>
            </a:r>
            <a:r>
              <a:rPr lang="ru-RU" dirty="0" smtClean="0">
                <a:solidFill>
                  <a:schemeClr val="tx1"/>
                </a:solidFill>
              </a:rPr>
              <a:t> ОСШУИОП №1»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Методист: Кораблина Е.В.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наставничества в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2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 и определения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952344"/>
              </p:ext>
            </p:extLst>
          </p:nvPr>
        </p:nvGraphicFramePr>
        <p:xfrm>
          <a:off x="301625" y="1527175"/>
          <a:ext cx="8504238" cy="3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Наставничество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Наставляемый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универсальная технология передачи опыта, знаний,</a:t>
                      </a:r>
                    </a:p>
                    <a:p>
                      <a:r>
                        <a:rPr lang="ru-RU" sz="1400" dirty="0" smtClean="0"/>
                        <a:t>формирования навыков, компетенций, </a:t>
                      </a:r>
                      <a:r>
                        <a:rPr lang="ru-RU" sz="1400" dirty="0" err="1" smtClean="0"/>
                        <a:t>метакомпетенций</a:t>
                      </a:r>
                      <a:r>
                        <a:rPr lang="ru-RU" sz="1400" dirty="0" smtClean="0"/>
                        <a:t> и ценностей через</a:t>
                      </a:r>
                    </a:p>
                    <a:p>
                      <a:r>
                        <a:rPr lang="ru-RU" sz="1400" dirty="0" smtClean="0"/>
                        <a:t>неформальное </a:t>
                      </a:r>
                      <a:r>
                        <a:rPr lang="ru-RU" sz="1400" dirty="0" err="1" smtClean="0"/>
                        <a:t>взаимообогащающее</a:t>
                      </a:r>
                      <a:r>
                        <a:rPr lang="ru-RU" sz="1400" dirty="0" smtClean="0"/>
                        <a:t> общение, основанное на доверии и</a:t>
                      </a:r>
                    </a:p>
                    <a:p>
                      <a:r>
                        <a:rPr lang="ru-RU" sz="1400" dirty="0" smtClean="0"/>
                        <a:t>партнерстве.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участник Программы наставничества, который через</a:t>
                      </a:r>
                    </a:p>
                    <a:p>
                      <a:r>
                        <a:rPr lang="ru-RU" sz="1400" dirty="0" smtClean="0"/>
                        <a:t>взаимодействие с наставником и при его помощи и поддержке решает</a:t>
                      </a:r>
                    </a:p>
                    <a:p>
                      <a:r>
                        <a:rPr lang="ru-RU" sz="1400" dirty="0" smtClean="0"/>
                        <a:t>конкретные жизненные, личные и профессиональные задачи, приобретает</a:t>
                      </a:r>
                    </a:p>
                    <a:p>
                      <a:r>
                        <a:rPr lang="ru-RU" sz="1400" dirty="0" smtClean="0"/>
                        <a:t>новый опыт и развивает новые навыки и компетенции. В конкретных формах</a:t>
                      </a:r>
                    </a:p>
                    <a:p>
                      <a:r>
                        <a:rPr lang="ru-RU" sz="1400" dirty="0" smtClean="0"/>
                        <a:t>наставляемый может быть определен термином «обучающийся».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участник Программы наставничества, имеющий успешный</a:t>
                      </a:r>
                    </a:p>
                    <a:p>
                      <a:r>
                        <a:rPr lang="ru-RU" sz="1400" dirty="0" smtClean="0"/>
                        <a:t>опыт в достижении жизненного, личностного и профессионального</a:t>
                      </a:r>
                    </a:p>
                    <a:p>
                      <a:r>
                        <a:rPr lang="ru-RU" sz="1400" dirty="0" smtClean="0"/>
                        <a:t>результата, готовый и компетентный поделиться опытом и навыками,</a:t>
                      </a:r>
                    </a:p>
                    <a:p>
                      <a:r>
                        <a:rPr lang="ru-RU" sz="1400" dirty="0" smtClean="0"/>
                        <a:t>необходимыми для стимуляции и поддержки процессов самореализации и</a:t>
                      </a:r>
                    </a:p>
                    <a:p>
                      <a:r>
                        <a:rPr lang="ru-RU" sz="1400" dirty="0" smtClean="0"/>
                        <a:t>самосовершенствования наставляемого.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9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Сопровождение новых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Наставник –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Команда взаимопомощи-</a:t>
            </a:r>
          </a:p>
          <a:p>
            <a:pPr marL="514350" indent="-514350">
              <a:buAutoNum type="arabicPeriod"/>
            </a:pPr>
            <a:r>
              <a:rPr lang="ru-RU" dirty="0" smtClean="0"/>
              <a:t>Планирование и регулярная обратная связь –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Обучение –</a:t>
            </a:r>
          </a:p>
          <a:p>
            <a:pPr marL="514350" indent="-514350">
              <a:buAutoNum type="arabicPeriod"/>
            </a:pPr>
            <a:r>
              <a:rPr lang="ru-RU" dirty="0" smtClean="0"/>
              <a:t>Оценка и признание 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5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модели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Традиционная модель наставничества;</a:t>
            </a:r>
          </a:p>
          <a:p>
            <a:r>
              <a:rPr lang="ru-RU" dirty="0" smtClean="0"/>
              <a:t>Скоростное наставничество;</a:t>
            </a:r>
          </a:p>
          <a:p>
            <a:r>
              <a:rPr lang="ru-RU" dirty="0" smtClean="0"/>
              <a:t>Виртуальное наставничество;</a:t>
            </a:r>
          </a:p>
          <a:p>
            <a:r>
              <a:rPr lang="ru-RU" dirty="0" smtClean="0"/>
              <a:t>Реверсивное наставничество;</a:t>
            </a:r>
          </a:p>
          <a:p>
            <a:r>
              <a:rPr lang="ru-RU" dirty="0" smtClean="0"/>
              <a:t>Краткосрочное или целеполагающее наставничество;</a:t>
            </a:r>
          </a:p>
          <a:p>
            <a:r>
              <a:rPr lang="ru-RU" dirty="0" smtClean="0"/>
              <a:t>Саморегулируемое наставничество.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6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«Педагог - педагог»;</a:t>
            </a:r>
          </a:p>
          <a:p>
            <a:r>
              <a:rPr lang="ru-RU" dirty="0" smtClean="0"/>
              <a:t>«Педагог - ученик»;</a:t>
            </a:r>
          </a:p>
          <a:p>
            <a:r>
              <a:rPr lang="ru-RU" dirty="0" smtClean="0"/>
              <a:t>«Педагог – ученик - родитель»;</a:t>
            </a:r>
          </a:p>
          <a:p>
            <a:r>
              <a:rPr lang="ru-RU" dirty="0" smtClean="0"/>
              <a:t>«Ученик – ученик»;</a:t>
            </a:r>
          </a:p>
          <a:p>
            <a:r>
              <a:rPr lang="ru-RU" dirty="0" smtClean="0"/>
              <a:t>«Педагог – социальный партнер».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2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Возможные варианты программы наставничества </a:t>
            </a:r>
            <a:r>
              <a:rPr lang="ru-RU" dirty="0" smtClean="0"/>
              <a:t>«педагог </a:t>
            </a:r>
            <a:r>
              <a:rPr lang="ru-RU" dirty="0"/>
              <a:t>– ученик»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8533697"/>
              </p:ext>
            </p:extLst>
          </p:nvPr>
        </p:nvGraphicFramePr>
        <p:xfrm>
          <a:off x="301625" y="1527175"/>
          <a:ext cx="850423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6538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взаимодействия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«Учитель– неуспевающий ученик»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Педагогическая и психологическая поддержка обучающегося для достижения лучших образовательных результатов, раскрытие его потенциала, создание условий для осознанного выбора оптимальной образовательной траектории, преодоление дезориентации обучающегося в образовательном процессе, адаптации его в школьном коллективе. В качестве наставника выступает классный руководитель, который работает в тесном контакте с учителями предметниками, психологом, социальным педагогом.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«Учитель– пассивный ученик»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Психоэмоциональная поддержка с адаптацией в коллективе или развитием коммуникационных, творческих навыков, формирование жизненных ориентиров у обучающегося, формирование ценностей и активной гражданской позиции. В качестве наставника выступает классный руководитель.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«Учитель– одаренный ученик»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Психологическая поддержка, раскрытие и развитие творческого потенциала наставляемого, совместная работа над проектом и т.д. В качестве наставника может выступать классный руководитель или учитель-предметник, в общении с которым наставляемый хотел бы повысить свой творческий потенциал.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«Учитель– ребенок с ОВЗ/ребенок инвалид»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 условий для осознанного выбора оптимальной образовательной траектории, повышение мотивации к учебе и улучшение образовательных результатов обучающегося, развитие его творческих и коммуникативных навыков, адаптация в школьном коллективе. В качестве наставника выступает классный руководитель, который работает в тесном контакте с учителями-предметниками, психологом, социальным педагогом, методистом.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9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наставничества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792268"/>
              </p:ext>
            </p:extLst>
          </p:nvPr>
        </p:nvGraphicFramePr>
        <p:xfrm>
          <a:off x="301625" y="1527175"/>
          <a:ext cx="8504238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Заключительный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Нормативные</a:t>
                      </a:r>
                      <a:r>
                        <a:rPr lang="ru-RU" baseline="0" dirty="0" smtClean="0"/>
                        <a:t> документы;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Выбор куратора.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Определение пар;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Организация взаимодействия пар;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Составление персонализированных программ наставничества.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Мониторинг результатов;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Рефлексия;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Поощрение наставников;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Планирование следующих этапов.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Излучинская</a:t>
            </a:r>
            <a:r>
              <a:rPr lang="ru-RU" dirty="0" smtClean="0"/>
              <a:t> ОСШУИОП№1»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5536635"/>
              </p:ext>
            </p:extLst>
          </p:nvPr>
        </p:nvGraphicFramePr>
        <p:xfrm>
          <a:off x="301625" y="1527175"/>
          <a:ext cx="8504238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Педагог-педагог</a:t>
                      </a:r>
                    </a:p>
                    <a:p>
                      <a:r>
                        <a:rPr lang="ru-RU" dirty="0" smtClean="0"/>
                        <a:t>Педагог – студент</a:t>
                      </a:r>
                    </a:p>
                    <a:p>
                      <a:r>
                        <a:rPr lang="ru-RU" dirty="0" smtClean="0"/>
                        <a:t>Педагог - ученик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Реверсивное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- педагог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Коллеги – педагог (подготовка к конкурсу);</a:t>
                      </a:r>
                    </a:p>
                    <a:p>
                      <a:r>
                        <a:rPr lang="ru-RU" dirty="0" smtClean="0"/>
                        <a:t>Педагог – учащиеся (подготовка к олимпиадам и конкурсам, конференциям, работа над проектом)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</a:t>
                      </a:r>
                      <a:r>
                        <a:rPr lang="ru-RU" smtClean="0"/>
                        <a:t>- </a:t>
                      </a:r>
                      <a:r>
                        <a:rPr lang="ru-RU" smtClean="0"/>
                        <a:t>педагог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МЕХАНИЗМЫ МОТИВАЦИИ И ПООЩРЕНИЯ НАСТАВНИКОВ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Мероприятия </a:t>
            </a:r>
            <a:r>
              <a:rPr lang="ru-RU" dirty="0"/>
              <a:t>по популяризации роли наставника: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Выдвижение </a:t>
            </a:r>
            <a:r>
              <a:rPr lang="ru-RU" dirty="0"/>
              <a:t>лучших наставников на конкурсы и мероприятия на муниципальном, региональном и федеральном уровнях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Создание специальной рубрики "Наши наставники" на школьном сайте.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Награждение школьными грамотами "Лучший наставник".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Предоставлять наставникам возможности принимать участие в формировании предложений, касающихся развития школы.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Образовательное стимулирование (привлечение к участию в образовательных программах, семинарах).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Получение дополнительных дней к отпуску наставниками, работающими в ОО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Материальные выплаты стимулирующего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7595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603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Официальная</vt:lpstr>
      <vt:lpstr>Организация наставничества в образовательной организации</vt:lpstr>
      <vt:lpstr>Термины и определения</vt:lpstr>
      <vt:lpstr>Сопровождение новых педагогов</vt:lpstr>
      <vt:lpstr>Основные модели наставничества</vt:lpstr>
      <vt:lpstr>Формы наставничества</vt:lpstr>
      <vt:lpstr>Возможные варианты программы наставничества «педагог – ученик»</vt:lpstr>
      <vt:lpstr>Этапы реализации наставничества</vt:lpstr>
      <vt:lpstr>МБОУ «Излучинская ОСШУИОП№1»</vt:lpstr>
      <vt:lpstr>МЕХАНИЗМЫ МОТИВАЦИИ И ПООЩРЕНИЯ НАСТАВНИКОВ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наставничества в образовательной организации</dc:title>
  <dc:creator>Елена</dc:creator>
  <cp:lastModifiedBy>Методист</cp:lastModifiedBy>
  <cp:revision>9</cp:revision>
  <dcterms:created xsi:type="dcterms:W3CDTF">2024-01-25T15:01:34Z</dcterms:created>
  <dcterms:modified xsi:type="dcterms:W3CDTF">2024-01-26T09:48:03Z</dcterms:modified>
</cp:coreProperties>
</file>